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5"/>
  </p:notesMasterIdLst>
  <p:handoutMasterIdLst>
    <p:handoutMasterId r:id="rId16"/>
  </p:handoutMasterIdLst>
  <p:sldIdLst>
    <p:sldId id="407" r:id="rId5"/>
    <p:sldId id="396" r:id="rId6"/>
    <p:sldId id="389" r:id="rId7"/>
    <p:sldId id="393" r:id="rId8"/>
    <p:sldId id="373" r:id="rId9"/>
    <p:sldId id="411" r:id="rId10"/>
    <p:sldId id="410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7A"/>
    <a:srgbClr val="FDE88D"/>
    <a:srgbClr val="002060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364" autoAdjust="0"/>
  </p:normalViewPr>
  <p:slideViewPr>
    <p:cSldViewPr>
      <p:cViewPr varScale="1">
        <p:scale>
          <a:sx n="61" d="100"/>
          <a:sy n="61" d="100"/>
        </p:scale>
        <p:origin x="1052" y="4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898" y="4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12.%20Dicembre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Clienti\FCP\2.%20ASSORADIO\dati\2018\12.%20Dicembre%202018\File%20di%20lavoro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12.%20Dicembre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12.%20Dicem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58333333333333E-2"/>
          <c:y val="5.9235225327065794E-2"/>
          <c:w val="0.9770833333333333"/>
          <c:h val="0.80539638414955261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C-C8AF-4005-8FDB-65E0C2FED18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D-C8AF-4005-8FDB-65E0C2FED18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E-C8AF-4005-8FDB-65E0C2FED18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F-C8AF-4005-8FDB-65E0C2FED18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0-C8AF-4005-8FDB-65E0C2FED18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1-C8AF-4005-8FDB-65E0C2FED18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2-C8AF-4005-8FDB-65E0C2FED18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3-C8AF-4005-8FDB-65E0C2FED186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4-C8AF-4005-8FDB-65E0C2FED186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5-C8AF-4005-8FDB-65E0C2FED186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6-C8AF-4005-8FDB-65E0C2FED186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0,4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7-C8AF-4005-8FDB-65E0C2FED186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8-C8AF-4005-8FDB-65E0C2FED186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49-C8AF-4005-8FDB-65E0C2FED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(grafico!$B$2:$N$2,grafico!$O$2:$P$2)</c:f>
              <c:numCache>
                <c:formatCode>0.0%</c:formatCode>
                <c:ptCount val="15"/>
                <c:pt idx="0">
                  <c:v>1.99347816562455E-3</c:v>
                </c:pt>
                <c:pt idx="1">
                  <c:v>1.3128636256598278E-2</c:v>
                </c:pt>
                <c:pt idx="2">
                  <c:v>6.3366514137412925E-3</c:v>
                </c:pt>
                <c:pt idx="3">
                  <c:v>1.0353951464576135E-2</c:v>
                </c:pt>
                <c:pt idx="4">
                  <c:v>1.4059612488638613E-2</c:v>
                </c:pt>
                <c:pt idx="5">
                  <c:v>8.0094082693736076E-3</c:v>
                </c:pt>
                <c:pt idx="6">
                  <c:v>6.9172902028564968E-3</c:v>
                </c:pt>
                <c:pt idx="7">
                  <c:v>2.8429945127366966E-3</c:v>
                </c:pt>
                <c:pt idx="8">
                  <c:v>5.698008935668979E-3</c:v>
                </c:pt>
                <c:pt idx="9">
                  <c:v>8.7094289711581313E-3</c:v>
                </c:pt>
                <c:pt idx="10">
                  <c:v>1.1231104926255255E-2</c:v>
                </c:pt>
                <c:pt idx="11">
                  <c:v>3.9796231326815331E-3</c:v>
                </c:pt>
                <c:pt idx="13">
                  <c:v>9.0431116093829585E-3</c:v>
                </c:pt>
                <c:pt idx="14">
                  <c:v>8.2052450025874683E-3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AF-4005-8FDB-65E0C2FED186}"/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F-C8AF-4005-8FDB-65E0C2FED18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0-C8AF-4005-8FDB-65E0C2FED18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4FC-44A1-96C3-6BC96356F86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1-C8AF-4005-8FDB-65E0C2FED18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2-C8AF-4005-8FDB-65E0C2FED18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17,5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3-C8AF-4005-8FDB-65E0C2FED18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4-C8AF-4005-8FDB-65E0C2FED18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5-C8AF-4005-8FDB-65E0C2FED186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14,6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6-C8AF-4005-8FDB-65E0C2FED186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7-C8AF-4005-8FDB-65E0C2FED186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8-C8AF-4005-8FDB-65E0C2FED186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17,8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9-C8AF-4005-8FDB-65E0C2FED186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14,9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A-C8AF-4005-8FDB-65E0C2FED186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15,2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3B-C8AF-4005-8FDB-65E0C2FED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(grafico!$B$3:$N$3,grafico!$O$3:$P$3)</c:f>
              <c:numCache>
                <c:formatCode>0.0%</c:formatCode>
                <c:ptCount val="15"/>
                <c:pt idx="0">
                  <c:v>0.11679215877724994</c:v>
                </c:pt>
                <c:pt idx="1">
                  <c:v>0.12124757915028549</c:v>
                </c:pt>
                <c:pt idx="2">
                  <c:v>0.12418257410189865</c:v>
                </c:pt>
                <c:pt idx="3">
                  <c:v>0.14034505513300463</c:v>
                </c:pt>
                <c:pt idx="4">
                  <c:v>0.18301928217443095</c:v>
                </c:pt>
                <c:pt idx="5">
                  <c:v>0.17540696954691756</c:v>
                </c:pt>
                <c:pt idx="6">
                  <c:v>0.21299153566223986</c:v>
                </c:pt>
                <c:pt idx="7">
                  <c:v>0.17203209217628998</c:v>
                </c:pt>
                <c:pt idx="8">
                  <c:v>0.14607398206615896</c:v>
                </c:pt>
                <c:pt idx="9">
                  <c:v>0.12738216068220254</c:v>
                </c:pt>
                <c:pt idx="10">
                  <c:v>0.13073351287761056</c:v>
                </c:pt>
                <c:pt idx="11">
                  <c:v>0.17843569047554655</c:v>
                </c:pt>
                <c:pt idx="13">
                  <c:v>0.14851569619517202</c:v>
                </c:pt>
                <c:pt idx="14">
                  <c:v>0.15159021505016995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AF-4005-8FDB-65E0C2FED186}"/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C8AF-4005-8FDB-65E0C2FED18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2-C8AF-4005-8FDB-65E0C2FED18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3-C8AF-4005-8FDB-65E0C2FED18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4-C8AF-4005-8FDB-65E0C2FED18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5-C8AF-4005-8FDB-65E0C2FED18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6-C8AF-4005-8FDB-65E0C2FED18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7-C8AF-4005-8FDB-65E0C2FED18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8-C8AF-4005-8FDB-65E0C2FED186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9-C8AF-4005-8FDB-65E0C2FED186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A-C8AF-4005-8FDB-65E0C2FED186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14,3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B-C8AF-4005-8FDB-65E0C2FED186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12,5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C-C8AF-4005-8FDB-65E0C2FED186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13,1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D-C8AF-4005-8FDB-65E0C2FED186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E-C8AF-4005-8FDB-65E0C2FED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(grafico!$B$4:$N$4,grafico!$O$4:$P$4)</c:f>
              <c:numCache>
                <c:formatCode>0.0%</c:formatCode>
                <c:ptCount val="15"/>
                <c:pt idx="0">
                  <c:v>0.13868286485031703</c:v>
                </c:pt>
                <c:pt idx="1">
                  <c:v>0.13467414059212382</c:v>
                </c:pt>
                <c:pt idx="2">
                  <c:v>0.13194598586258707</c:v>
                </c:pt>
                <c:pt idx="3">
                  <c:v>0.15331302195747376</c:v>
                </c:pt>
                <c:pt idx="4">
                  <c:v>0.14212860613606523</c:v>
                </c:pt>
                <c:pt idx="5">
                  <c:v>0.12735722538582156</c:v>
                </c:pt>
                <c:pt idx="6">
                  <c:v>0.14447659445584807</c:v>
                </c:pt>
                <c:pt idx="7">
                  <c:v>0.11219892039209801</c:v>
                </c:pt>
                <c:pt idx="8">
                  <c:v>0.10672118451309809</c:v>
                </c:pt>
                <c:pt idx="9">
                  <c:v>0.12146768303719246</c:v>
                </c:pt>
                <c:pt idx="10">
                  <c:v>0.14286548626477497</c:v>
                </c:pt>
                <c:pt idx="11">
                  <c:v>0.12507962411090007</c:v>
                </c:pt>
                <c:pt idx="13">
                  <c:v>0.13062075712323001</c:v>
                </c:pt>
                <c:pt idx="14">
                  <c:v>0.13250246637918908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AF-4005-8FDB-65E0C2FED186}"/>
            </c:ext>
          </c:extLst>
        </c:ser>
        <c:ser>
          <c:idx val="3"/>
          <c:order val="3"/>
          <c:tx>
            <c:v>25" e 30" - Nazionale</c:v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C8AF-4005-8FDB-65E0C2FED18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C8AF-4005-8FDB-65E0C2FED18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C8AF-4005-8FDB-65E0C2FED18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C8AF-4005-8FDB-65E0C2FED18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C8AF-4005-8FDB-65E0C2FED18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C8AF-4005-8FDB-65E0C2FED18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C8AF-4005-8FDB-65E0C2FED18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C8AF-4005-8FDB-65E0C2FED186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C8AF-4005-8FDB-65E0C2FED186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C8AF-4005-8FDB-65E0C2FED186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C8AF-4005-8FDB-65E0C2FED186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65,9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C8AF-4005-8FDB-65E0C2FED186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69,0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C8AF-4005-8FDB-65E0C2FED186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69,2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C8AF-4005-8FDB-65E0C2FED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(grafico!$B$5:$N$5,grafico!$O$5:$P$5)</c:f>
              <c:numCache>
                <c:formatCode>0.0%</c:formatCode>
                <c:ptCount val="15"/>
                <c:pt idx="0">
                  <c:v>0.73382215796358541</c:v>
                </c:pt>
                <c:pt idx="1">
                  <c:v>0.71963845101488866</c:v>
                </c:pt>
                <c:pt idx="2">
                  <c:v>0.71937534148340387</c:v>
                </c:pt>
                <c:pt idx="3">
                  <c:v>0.68582292343411166</c:v>
                </c:pt>
                <c:pt idx="4">
                  <c:v>0.64658015457421147</c:v>
                </c:pt>
                <c:pt idx="5">
                  <c:v>0.6810674052983412</c:v>
                </c:pt>
                <c:pt idx="6">
                  <c:v>0.62935433434363142</c:v>
                </c:pt>
                <c:pt idx="7">
                  <c:v>0.71040542075102098</c:v>
                </c:pt>
                <c:pt idx="8">
                  <c:v>0.73100630542532496</c:v>
                </c:pt>
                <c:pt idx="9">
                  <c:v>0.72049314662156883</c:v>
                </c:pt>
                <c:pt idx="10">
                  <c:v>0.68227491352497116</c:v>
                </c:pt>
                <c:pt idx="11">
                  <c:v>0.65857814210983323</c:v>
                </c:pt>
                <c:pt idx="13">
                  <c:v>0.69048609733069255</c:v>
                </c:pt>
                <c:pt idx="14">
                  <c:v>0.69163226873086892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AF-4005-8FDB-65E0C2FED186}"/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8AF-4005-8FDB-65E0C2FED18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8AF-4005-8FDB-65E0C2FED18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8AF-4005-8FDB-65E0C2FED18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8AF-4005-8FDB-65E0C2FED18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C8AF-4005-8FDB-65E0C2FED18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8AF-4005-8FDB-65E0C2FED18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8AF-4005-8FDB-65E0C2FED186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C8AF-4005-8FDB-65E0C2FED186}"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8AF-4005-8FDB-65E0C2FED186}"/>
                </c:ext>
              </c:extLst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C8AF-4005-8FDB-65E0C2FED186}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C8AF-4005-8FDB-65E0C2FED186}"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C8AF-4005-8FDB-65E0C2FED186}"/>
                </c:ext>
              </c:extLst>
            </c:dLbl>
            <c:dLbl>
              <c:idx val="13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8AF-4005-8FDB-65E0C2FED186}"/>
                </c:ext>
              </c:extLst>
            </c:dLbl>
            <c:dLbl>
              <c:idx val="14"/>
              <c:layout/>
              <c:tx>
                <c:rich>
                  <a:bodyPr/>
                  <a:lstStyle/>
                  <a:p>
                    <a:r>
                      <a:rPr lang="en-US" smtClean="0"/>
                      <a:t>1,6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C8AF-4005-8FDB-65E0C2FED1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(grafico!$B$6:$N$6,grafico!$O$6:$P$6)</c:f>
              <c:numCache>
                <c:formatCode>0.0%</c:formatCode>
                <c:ptCount val="15"/>
                <c:pt idx="0">
                  <c:v>8.709340243223113E-3</c:v>
                </c:pt>
                <c:pt idx="1">
                  <c:v>1.1311192986103799E-2</c:v>
                </c:pt>
                <c:pt idx="2">
                  <c:v>1.8159447138369075E-2</c:v>
                </c:pt>
                <c:pt idx="3">
                  <c:v>1.0165048010833868E-2</c:v>
                </c:pt>
                <c:pt idx="4">
                  <c:v>1.4212344626653771E-2</c:v>
                </c:pt>
                <c:pt idx="5">
                  <c:v>8.1589914995460928E-3</c:v>
                </c:pt>
                <c:pt idx="6">
                  <c:v>6.2602453354241531E-3</c:v>
                </c:pt>
                <c:pt idx="7">
                  <c:v>2.5205721678542895E-3</c:v>
                </c:pt>
                <c:pt idx="8">
                  <c:v>1.0500519059748976E-2</c:v>
                </c:pt>
                <c:pt idx="9">
                  <c:v>2.1947580687878093E-2</c:v>
                </c:pt>
                <c:pt idx="10">
                  <c:v>3.2894982406388065E-2</c:v>
                </c:pt>
                <c:pt idx="11">
                  <c:v>3.3926920171038634E-2</c:v>
                </c:pt>
                <c:pt idx="13">
                  <c:v>2.1334337741522463E-2</c:v>
                </c:pt>
                <c:pt idx="14">
                  <c:v>1.6069804837184631E-2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AF-4005-8FDB-65E0C2FED18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15975056"/>
        <c:axId val="157779872"/>
      </c:barChart>
      <c:catAx>
        <c:axId val="1159750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7779872"/>
        <c:crosses val="autoZero"/>
        <c:auto val="1"/>
        <c:lblAlgn val="ctr"/>
        <c:lblOffset val="100"/>
        <c:noMultiLvlLbl val="0"/>
      </c:catAx>
      <c:valAx>
        <c:axId val="1577798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1597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48636811023622"/>
          <c:y val="0.93535560822967079"/>
          <c:w val="0.65027263779527555"/>
          <c:h val="5.35351540674133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30929592297966E-2"/>
          <c:y val="3.3272805857641002E-2"/>
          <c:w val="0.92518097304256908"/>
          <c:h val="0.7679686803963408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F85-4657-ACCC-987DEFC3BF5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F85-4657-ACCC-987DEFC3BF5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F85-4657-ACCC-987DEFC3BF5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F85-4657-ACCC-987DEFC3BF5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F85-4657-ACCC-987DEFC3BF5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F85-4657-ACCC-987DEFC3BF5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F85-4657-ACCC-987DEFC3B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1.8747428489651347E-2</c:v>
                </c:pt>
                <c:pt idx="1">
                  <c:v>1.0971034741892106E-2</c:v>
                </c:pt>
                <c:pt idx="2">
                  <c:v>1.6134777277740105E-2</c:v>
                </c:pt>
                <c:pt idx="3">
                  <c:v>9.1999328310423921E-3</c:v>
                </c:pt>
                <c:pt idx="4">
                  <c:v>8.0820421252951469E-3</c:v>
                </c:pt>
                <c:pt idx="5">
                  <c:v>7.1688577982363935E-3</c:v>
                </c:pt>
                <c:pt idx="6">
                  <c:v>3.9796231326815331E-3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FA-4326-928C-D771DA490046}"/>
            </c:ext>
          </c:extLst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F85-4657-ACCC-987DEFC3BF5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F85-4657-ACCC-987DEFC3BF5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17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F85-4657-ACCC-987DEFC3BF5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F85-4657-ACCC-987DEFC3BF5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F85-4657-ACCC-987DEFC3BF5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EF85-4657-ACCC-987DEFC3B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0.13498384120708168</c:v>
                </c:pt>
                <c:pt idx="1">
                  <c:v>0.15497517469113287</c:v>
                </c:pt>
                <c:pt idx="2">
                  <c:v>0.21177537348704353</c:v>
                </c:pt>
                <c:pt idx="3">
                  <c:v>0.17072725159018817</c:v>
                </c:pt>
                <c:pt idx="4">
                  <c:v>0.20567021315556894</c:v>
                </c:pt>
                <c:pt idx="5">
                  <c:v>0.1618963816555945</c:v>
                </c:pt>
                <c:pt idx="6">
                  <c:v>0.17843569047554655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FA-4326-928C-D771DA490046}"/>
            </c:ext>
          </c:extLst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EF85-4657-ACCC-987DEFC3BF5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EF85-4657-ACCC-987DEFC3BF5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EF85-4657-ACCC-987DEFC3BF5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EF85-4657-ACCC-987DEFC3BF5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EF85-4657-ACCC-987DEFC3BF5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EF85-4657-ACCC-987DEFC3BF5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EF85-4657-ACCC-987DEFC3B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9.9714608709386504E-2</c:v>
                </c:pt>
                <c:pt idx="1">
                  <c:v>7.5394128753098408E-2</c:v>
                </c:pt>
                <c:pt idx="2">
                  <c:v>9.5144154696586727E-2</c:v>
                </c:pt>
                <c:pt idx="3">
                  <c:v>0.11906620386516754</c:v>
                </c:pt>
                <c:pt idx="4">
                  <c:v>0.14435870557416289</c:v>
                </c:pt>
                <c:pt idx="5">
                  <c:v>0.14522826948070441</c:v>
                </c:pt>
                <c:pt idx="6">
                  <c:v>0.12507962411090007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FA-4326-928C-D771DA490046}"/>
            </c:ext>
          </c:extLst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EF85-4657-ACCC-987DEFC3BF5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5-EF85-4657-ACCC-987DEFC3BF5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EF85-4657-ACCC-987DEFC3BF56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7-EF85-4657-ACCC-987DEFC3BF5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8-EF85-4657-ACCC-987DEFC3BF5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9-EF85-4657-ACCC-987DEFC3BF5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A-EF85-4657-ACCC-987DEFC3B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0.69558422315408641</c:v>
                </c:pt>
                <c:pt idx="1">
                  <c:v>0.71669486153765438</c:v>
                </c:pt>
                <c:pt idx="2">
                  <c:v>0.63872534917014301</c:v>
                </c:pt>
                <c:pt idx="3">
                  <c:v>0.60664382183987586</c:v>
                </c:pt>
                <c:pt idx="4">
                  <c:v>0.60649831842941926</c:v>
                </c:pt>
                <c:pt idx="5">
                  <c:v>0.66177016937041433</c:v>
                </c:pt>
                <c:pt idx="6">
                  <c:v>0.65857814210983323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FA-4326-928C-D771DA490046}"/>
            </c:ext>
          </c:extLst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B-EF85-4657-ACCC-987DEFC3BF5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C-EF85-4657-ACCC-987DEFC3BF56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D-EF85-4657-ACCC-987DEFC3BF56}"/>
                </c:ext>
              </c:extLst>
            </c:dLbl>
            <c:dLbl>
              <c:idx val="3"/>
              <c:layout>
                <c:manualLayout>
                  <c:x val="3.6240265541271671E-3"/>
                  <c:y val="-6.2180776227451917E-1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E-EF85-4657-ACCC-987DEFC3BF5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F-EF85-4657-ACCC-987DEFC3BF56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0-EF85-4657-ACCC-987DEFC3BF56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21-EF85-4657-ACCC-987DEFC3B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5.0969898439794041E-2</c:v>
                </c:pt>
                <c:pt idx="1">
                  <c:v>4.1964800276222285E-2</c:v>
                </c:pt>
                <c:pt idx="2">
                  <c:v>3.8220345368486668E-2</c:v>
                </c:pt>
                <c:pt idx="3">
                  <c:v>9.4362789873726052E-2</c:v>
                </c:pt>
                <c:pt idx="4">
                  <c:v>3.5390720715553714E-2</c:v>
                </c:pt>
                <c:pt idx="5">
                  <c:v>2.3936321695050406E-2</c:v>
                </c:pt>
                <c:pt idx="6">
                  <c:v>3.3926920171038634E-2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FA-4326-928C-D771DA49004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50220240"/>
        <c:axId val="250217104"/>
      </c:barChart>
      <c:catAx>
        <c:axId val="25022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50217104"/>
        <c:crosses val="autoZero"/>
        <c:auto val="1"/>
        <c:lblAlgn val="ctr"/>
        <c:lblOffset val="100"/>
        <c:noMultiLvlLbl val="0"/>
      </c:catAx>
      <c:valAx>
        <c:axId val="25021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5022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240478498985352E-2"/>
          <c:y val="8.205991208273708E-2"/>
          <c:w val="0.93512834211666107"/>
          <c:h val="0.83908089814232911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467A"/>
              </a:solidFill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mensile!$C$2:$C$145</c:f>
              <c:strCache>
                <c:ptCount val="144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  <c:pt idx="140">
                  <c:v>Settembre</c:v>
                </c:pt>
                <c:pt idx="141">
                  <c:v>Ottobre</c:v>
                </c:pt>
                <c:pt idx="142">
                  <c:v>Novembre</c:v>
                </c:pt>
                <c:pt idx="143">
                  <c:v>Dicembre</c:v>
                </c:pt>
              </c:strCache>
            </c:strRef>
          </c:cat>
          <c:val>
            <c:numRef>
              <c:f>mensile!$D$2:$D$145</c:f>
              <c:numCache>
                <c:formatCode>#,##0</c:formatCode>
                <c:ptCount val="144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21015</c:v>
                </c:pt>
                <c:pt idx="133">
                  <c:v>26071</c:v>
                </c:pt>
                <c:pt idx="134">
                  <c:v>32717</c:v>
                </c:pt>
                <c:pt idx="135">
                  <c:v>32521</c:v>
                </c:pt>
                <c:pt idx="136">
                  <c:v>35562</c:v>
                </c:pt>
                <c:pt idx="137">
                  <c:v>35621</c:v>
                </c:pt>
                <c:pt idx="138">
                  <c:v>28299</c:v>
                </c:pt>
                <c:pt idx="139">
                  <c:v>14210</c:v>
                </c:pt>
                <c:pt idx="140">
                  <c:v>28602</c:v>
                </c:pt>
                <c:pt idx="141">
                  <c:v>37847</c:v>
                </c:pt>
                <c:pt idx="142">
                  <c:v>39718</c:v>
                </c:pt>
                <c:pt idx="143">
                  <c:v>31236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6B-4FDB-A6A1-AF567CF55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782224"/>
        <c:axId val="157782616"/>
      </c:lineChart>
      <c:catAx>
        <c:axId val="15778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57782616"/>
        <c:crosses val="autoZero"/>
        <c:auto val="1"/>
        <c:lblAlgn val="ctr"/>
        <c:lblOffset val="100"/>
        <c:noMultiLvlLbl val="0"/>
      </c:catAx>
      <c:valAx>
        <c:axId val="157782616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5778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783792"/>
        <c:axId val="157784184"/>
      </c:lineChart>
      <c:catAx>
        <c:axId val="157783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57784184"/>
        <c:crosses val="autoZero"/>
        <c:auto val="1"/>
        <c:lblAlgn val="ctr"/>
        <c:lblOffset val="100"/>
        <c:noMultiLvlLbl val="0"/>
      </c:catAx>
      <c:valAx>
        <c:axId val="15778418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577837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98450137817342E-2"/>
          <c:y val="1.9870838417357092E-2"/>
          <c:w val="0.93877104593448635"/>
          <c:h val="0.81721872461528522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mensile!$C$13:$C$145</c:f>
              <c:strCache>
                <c:ptCount val="133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857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mensile!$C$13:$C$145</c:f>
              <c:strCache>
                <c:ptCount val="133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</c:strCache>
            </c:strRef>
          </c:cat>
          <c:val>
            <c:numRef>
              <c:f>mensile!$E$13:$E$145</c:f>
              <c:numCache>
                <c:formatCode>#,##0</c:formatCode>
                <c:ptCount val="133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28780.25</c:v>
                </c:pt>
                <c:pt idx="122">
                  <c:v>28882.916666666668</c:v>
                </c:pt>
                <c:pt idx="123">
                  <c:v>29130.833333333332</c:v>
                </c:pt>
                <c:pt idx="124">
                  <c:v>29551.166666666668</c:v>
                </c:pt>
                <c:pt idx="125">
                  <c:v>29476.5</c:v>
                </c:pt>
                <c:pt idx="126">
                  <c:v>29667.833333333332</c:v>
                </c:pt>
                <c:pt idx="127">
                  <c:v>29621</c:v>
                </c:pt>
                <c:pt idx="128">
                  <c:v>29803.416666666668</c:v>
                </c:pt>
                <c:pt idx="129">
                  <c:v>29805.666666666668</c:v>
                </c:pt>
                <c:pt idx="130">
                  <c:v>29872.833333333332</c:v>
                </c:pt>
                <c:pt idx="131">
                  <c:v>30094.916666666668</c:v>
                </c:pt>
                <c:pt idx="132">
                  <c:v>30284.916666666668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28-46F8-906A-DC322749A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784968"/>
        <c:axId val="157785360"/>
      </c:lineChart>
      <c:catAx>
        <c:axId val="157784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57785360"/>
        <c:crosses val="autoZero"/>
        <c:auto val="0"/>
        <c:lblAlgn val="ctr"/>
        <c:lblOffset val="100"/>
        <c:noMultiLvlLbl val="0"/>
      </c:catAx>
      <c:valAx>
        <c:axId val="15778536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5778496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36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236056" y="619346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DICEMBRE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30 gennaio 2019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230642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9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3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Dicembre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266298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30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66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Dicembre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7872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325530"/>
              </p:ext>
            </p:extLst>
          </p:nvPr>
        </p:nvGraphicFramePr>
        <p:xfrm>
          <a:off x="119336" y="1027298"/>
          <a:ext cx="11953328" cy="5138003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749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211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326.852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344.319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28.299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39.718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31.236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363.419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9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56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29.998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30419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337223"/>
              </p:ext>
            </p:extLst>
          </p:nvPr>
        </p:nvGraphicFramePr>
        <p:xfrm>
          <a:off x="119336" y="1027293"/>
          <a:ext cx="11953328" cy="5138010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7265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28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298.418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313.884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34.848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36.266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28.372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333.421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60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1.521.692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1.627.476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178.571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185.955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144.048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1.741.757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29899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8331700"/>
              </p:ext>
            </p:extLst>
          </p:nvPr>
        </p:nvGraphicFramePr>
        <p:xfrm>
          <a:off x="150277" y="836712"/>
          <a:ext cx="11891446" cy="5030723"/>
        </p:xfrm>
        <a:graphic>
          <a:graphicData uri="http://schemas.openxmlformats.org/drawingml/2006/table">
            <a:tbl>
              <a:tblPr/>
              <a:tblGrid>
                <a:gridCol w="3502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5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5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7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17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69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91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09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4522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2867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916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83.819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68.940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46.867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178.571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37.676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26.945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185.955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103.927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144.048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41.346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21.737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76.556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1.741.757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43.304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426.684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279.718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976.631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15.420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294336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70355" y="6465806"/>
            <a:ext cx="7374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-105444" y="975836"/>
            <a:ext cx="12297444" cy="5261476"/>
            <a:chOff x="-105444" y="975836"/>
            <a:chExt cx="12297444" cy="5261476"/>
          </a:xfrm>
        </p:grpSpPr>
        <p:sp>
          <p:nvSpPr>
            <p:cNvPr id="8" name="CasellaDiTesto 7"/>
            <p:cNvSpPr txBox="1"/>
            <p:nvPr/>
          </p:nvSpPr>
          <p:spPr>
            <a:xfrm>
              <a:off x="-105444" y="994017"/>
              <a:ext cx="118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Gen.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11082016" y="975836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Anno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42.220.799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10275995" y="975837"/>
              <a:ext cx="107824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Anno 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39.558.950</a:t>
              </a:r>
              <a:endParaRPr lang="it-I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717440" y="1002691"/>
              <a:ext cx="12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3.010.823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586845" y="992160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2369587" y="992088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3.917.345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3134730" y="997471"/>
              <a:ext cx="111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3.876.067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3912724" y="997471"/>
              <a:ext cx="111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Giu.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3.877.440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4707299" y="1006346"/>
              <a:ext cx="111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Lug.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3.275.271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5449499" y="991013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Ago.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1.972.568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6232789" y="980223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Set.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3.519.826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7001121" y="986986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Ott.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4.436.571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7819654" y="986986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Nov.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4.554.494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CasellaDiTesto 20"/>
            <p:cNvSpPr txBox="1"/>
            <p:nvPr/>
          </p:nvSpPr>
          <p:spPr>
            <a:xfrm>
              <a:off x="8596833" y="982980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Dic.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3.475.706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54073282"/>
                </p:ext>
              </p:extLst>
            </p:nvPr>
          </p:nvGraphicFramePr>
          <p:xfrm>
            <a:off x="0" y="1520524"/>
            <a:ext cx="12192000" cy="47167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Dicembre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69539" y="6322968"/>
            <a:ext cx="86268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Gra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510076"/>
              </p:ext>
            </p:extLst>
          </p:nvPr>
        </p:nvGraphicFramePr>
        <p:xfrm>
          <a:off x="839416" y="1196752"/>
          <a:ext cx="10513168" cy="4680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157426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079880" y="6323834"/>
            <a:ext cx="97251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 dati di fatturato totale presenti nella tavola 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00339" y="1226581"/>
            <a:ext cx="11370975" cy="4824536"/>
            <a:chOff x="400339" y="1226581"/>
            <a:chExt cx="11370975" cy="4824536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473918" y="1620087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926299" y="1620239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142139" y="1620997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705532" y="1620241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164900" y="1313539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244547" y="1619754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54" name="Rettangolo 53"/>
            <p:cNvSpPr/>
            <p:nvPr/>
          </p:nvSpPr>
          <p:spPr bwMode="auto">
            <a:xfrm>
              <a:off x="10016574" y="1619536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065982" y="1315064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954170" y="1315814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733048" y="1315814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844583" y="1314758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613285" y="1313035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490397" y="1315942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378082" y="1314801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274433" y="1316398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153825" y="1311733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040743" y="1313217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0912924" y="1311733"/>
              <a:ext cx="828000" cy="239556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59036033"/>
                </p:ext>
              </p:extLst>
            </p:nvPr>
          </p:nvGraphicFramePr>
          <p:xfrm>
            <a:off x="400339" y="1226581"/>
            <a:ext cx="11370975" cy="48245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59654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Dicembre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91890" y="1268760"/>
            <a:ext cx="11236612" cy="5557612"/>
            <a:chOff x="491890" y="1268760"/>
            <a:chExt cx="11236612" cy="5557612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84873218"/>
                </p:ext>
              </p:extLst>
            </p:nvPr>
          </p:nvGraphicFramePr>
          <p:xfrm>
            <a:off x="732218" y="1655622"/>
            <a:ext cx="10996284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6803853" y="1638703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2994617" y="1635696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087867" y="1636524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4904051" y="1635698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120866" y="1270732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8706946" y="1641514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0608125" y="1641685"/>
              <a:ext cx="9540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092062" y="1272398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027052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922230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3999564" y="127206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5899823" y="127018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6819850" y="127335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7790972" y="127211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8714972" y="1273855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9704031" y="126876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0635757" y="1268760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67066365"/>
                </p:ext>
              </p:extLst>
            </p:nvPr>
          </p:nvGraphicFramePr>
          <p:xfrm>
            <a:off x="491890" y="1530370"/>
            <a:ext cx="11236612" cy="52960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28977</TotalTime>
  <Words>1060</Words>
  <Application>Microsoft Office PowerPoint</Application>
  <PresentationFormat>Widescreen</PresentationFormat>
  <Paragraphs>797</Paragraphs>
  <Slides>10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Castelli Chiara</cp:lastModifiedBy>
  <cp:revision>2109</cp:revision>
  <cp:lastPrinted>2019-01-17T17:09:01Z</cp:lastPrinted>
  <dcterms:created xsi:type="dcterms:W3CDTF">2006-03-29T09:09:15Z</dcterms:created>
  <dcterms:modified xsi:type="dcterms:W3CDTF">2019-01-21T08:31:20Z</dcterms:modified>
</cp:coreProperties>
</file>