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9"/>
  </p:notesMasterIdLst>
  <p:handoutMasterIdLst>
    <p:handoutMasterId r:id="rId20"/>
  </p:handoutMasterIdLst>
  <p:sldIdLst>
    <p:sldId id="421" r:id="rId5"/>
    <p:sldId id="389" r:id="rId6"/>
    <p:sldId id="410" r:id="rId7"/>
    <p:sldId id="426" r:id="rId8"/>
    <p:sldId id="422" r:id="rId9"/>
    <p:sldId id="423" r:id="rId10"/>
    <p:sldId id="413" r:id="rId11"/>
    <p:sldId id="414" r:id="rId12"/>
    <p:sldId id="432" r:id="rId13"/>
    <p:sldId id="428" r:id="rId14"/>
    <p:sldId id="427" r:id="rId15"/>
    <p:sldId id="416" r:id="rId16"/>
    <p:sldId id="417" r:id="rId17"/>
    <p:sldId id="408" r:id="rId18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B8A"/>
    <a:srgbClr val="FFCB25"/>
    <a:srgbClr val="FFB400"/>
    <a:srgbClr val="DBE2ED"/>
    <a:srgbClr val="FDE88D"/>
    <a:srgbClr val="FFD88B"/>
    <a:srgbClr val="EE832A"/>
    <a:srgbClr val="FFB219"/>
    <a:srgbClr val="FFDC95"/>
    <a:srgbClr val="BAC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85" autoAdjust="0"/>
    <p:restoredTop sz="94434" autoAdjust="0"/>
  </p:normalViewPr>
  <p:slideViewPr>
    <p:cSldViewPr>
      <p:cViewPr varScale="1">
        <p:scale>
          <a:sx n="71" d="100"/>
          <a:sy n="71" d="100"/>
        </p:scale>
        <p:origin x="738" y="5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9\01.%20Gennaio\Output_Report%20Gennaio%2019\x_PRESENTAZIONE%20Gennaio%2020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9\01.%20Gennaio\Output_Report%20Gennaio%2019\x_PRESENTAZIONE%20Gennaio%202019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9\01.%20Gennaio\Output_Report%20Gennaio%2019\x_PRESENTAZIONE%20Gennaio%20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29354167516625E-2"/>
          <c:y val="1.6894490305093244E-2"/>
          <c:w val="0.92907168210191338"/>
          <c:h val="0.8076375610344921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'Pag 3'!$R$2:$R$4</c:f>
              <c:strCache>
                <c:ptCount val="3"/>
                <c:pt idx="0">
                  <c:v>Fatturato totale</c:v>
                </c:pt>
                <c:pt idx="2">
                  <c:v>2019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084-426E-8581-DAF2FC1966E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084-426E-8581-DAF2FC1966E0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084-426E-8581-DAF2FC1966E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084-426E-8581-DAF2FC1966E0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084-426E-8581-DAF2FC1966E0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084-426E-8581-DAF2FC1966E0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3084-426E-8581-DAF2FC1966E0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3084-426E-8581-DAF2FC1966E0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3084-426E-8581-DAF2FC1966E0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3084-426E-8581-DAF2FC1966E0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3084-426E-8581-DAF2FC1966E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
Progressivo</c:v>
                </c:pt>
              </c:strCache>
            </c:strRef>
          </c:cat>
          <c:val>
            <c:numRef>
              <c:f>'Pag 3'!$R$5:$R$16</c:f>
              <c:numCache>
                <c:formatCode>#,##0</c:formatCode>
                <c:ptCount val="12"/>
                <c:pt idx="0">
                  <c:v>31312.005368107897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84-426E-8581-DAF2FC196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588088"/>
        <c:axId val="183588480"/>
      </c:barChart>
      <c:lineChart>
        <c:grouping val="standard"/>
        <c:varyColors val="0"/>
        <c:ser>
          <c:idx val="0"/>
          <c:order val="0"/>
          <c:tx>
            <c:strRef>
              <c:f>'Pag 3'!$Q$2:$Q$4</c:f>
              <c:strCache>
                <c:ptCount val="3"/>
                <c:pt idx="0">
                  <c:v>Fatturato totale</c:v>
                </c:pt>
                <c:pt idx="2">
                  <c:v>2018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37.229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407-4390-AE36-A12E02F496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
Progressivo</c:v>
                </c:pt>
              </c:strCache>
            </c:strRef>
          </c:cat>
          <c:val>
            <c:numRef>
              <c:f>'Pag 3'!$Q$5:$Q$16</c:f>
              <c:numCache>
                <c:formatCode>#,##0</c:formatCode>
                <c:ptCount val="12"/>
                <c:pt idx="0">
                  <c:v>37229.602549442512</c:v>
                </c:pt>
                <c:pt idx="1">
                  <c:v>40855.539448288291</c:v>
                </c:pt>
                <c:pt idx="2">
                  <c:v>52022.37229645568</c:v>
                </c:pt>
                <c:pt idx="3">
                  <c:v>46400.828060304746</c:v>
                </c:pt>
                <c:pt idx="4">
                  <c:v>50766.224581552902</c:v>
                </c:pt>
                <c:pt idx="5">
                  <c:v>48545.268115510349</c:v>
                </c:pt>
                <c:pt idx="6">
                  <c:v>38769.949925577414</c:v>
                </c:pt>
                <c:pt idx="7">
                  <c:v>26437.340911004139</c:v>
                </c:pt>
                <c:pt idx="8">
                  <c:v>45519.395550839254</c:v>
                </c:pt>
                <c:pt idx="9">
                  <c:v>53705.212031448857</c:v>
                </c:pt>
                <c:pt idx="10">
                  <c:v>53812.228759257887</c:v>
                </c:pt>
                <c:pt idx="11">
                  <c:v>57996.133628888434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084-426E-8581-DAF2FC196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588088"/>
        <c:axId val="183588480"/>
      </c:lineChart>
      <c:catAx>
        <c:axId val="18358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83588480"/>
        <c:crosses val="autoZero"/>
        <c:auto val="1"/>
        <c:lblAlgn val="ctr"/>
        <c:lblOffset val="100"/>
        <c:noMultiLvlLbl val="0"/>
      </c:catAx>
      <c:valAx>
        <c:axId val="18358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835880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3"/>
          <c:order val="1"/>
          <c:tx>
            <c:strRef>
              <c:f>'Pag 3'!$U$2:$U$4</c:f>
              <c:strCache>
                <c:ptCount val="3"/>
                <c:pt idx="0">
                  <c:v>Totale Avvisi</c:v>
                </c:pt>
                <c:pt idx="2">
                  <c:v>2019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26.322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C73-4ED7-AC36-B0BEC17B9F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34A-4CE7-B196-5EF85CCED1F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34A-4CE7-B196-5EF85CCED1F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34A-4CE7-B196-5EF85CCED1F7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34A-4CE7-B196-5EF85CCED1F7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34A-4CE7-B196-5EF85CCED1F7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34A-4CE7-B196-5EF85CCED1F7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334A-4CE7-B196-5EF85CCED1F7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334A-4CE7-B196-5EF85CCED1F7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334A-4CE7-B196-5EF85CCED1F7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334A-4CE7-B196-5EF85CCED1F7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334A-4CE7-B196-5EF85CCED1F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
Progressivo</c:v>
                </c:pt>
              </c:strCache>
            </c:strRef>
          </c:cat>
          <c:val>
            <c:numRef>
              <c:f>'Pag 3'!$U$5:$U$16</c:f>
              <c:numCache>
                <c:formatCode>#,##0</c:formatCode>
                <c:ptCount val="12"/>
                <c:pt idx="0">
                  <c:v>26320.914186807044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34A-4CE7-B196-5EF85CCED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589264"/>
        <c:axId val="183589656"/>
      </c:barChart>
      <c:lineChart>
        <c:grouping val="standard"/>
        <c:varyColors val="0"/>
        <c:ser>
          <c:idx val="2"/>
          <c:order val="0"/>
          <c:tx>
            <c:strRef>
              <c:f>'Pag 3'!$T$2:$T$4</c:f>
              <c:strCache>
                <c:ptCount val="3"/>
                <c:pt idx="0">
                  <c:v>Totale Avvisi</c:v>
                </c:pt>
                <c:pt idx="2">
                  <c:v>2018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
Progressivo</c:v>
                </c:pt>
              </c:strCache>
            </c:strRef>
          </c:cat>
          <c:val>
            <c:numRef>
              <c:f>'Pag 3'!$T$5:$T$16</c:f>
              <c:numCache>
                <c:formatCode>#,##0</c:formatCode>
                <c:ptCount val="12"/>
                <c:pt idx="0">
                  <c:v>27578.065734123826</c:v>
                </c:pt>
                <c:pt idx="1">
                  <c:v>28824.891101455909</c:v>
                </c:pt>
                <c:pt idx="2">
                  <c:v>36827.727113868583</c:v>
                </c:pt>
                <c:pt idx="3">
                  <c:v>34787.944003423792</c:v>
                </c:pt>
                <c:pt idx="4">
                  <c:v>36919.539143995062</c:v>
                </c:pt>
                <c:pt idx="5">
                  <c:v>34882.729881242427</c:v>
                </c:pt>
                <c:pt idx="6">
                  <c:v>32199.293579225374</c:v>
                </c:pt>
                <c:pt idx="7">
                  <c:v>24812.880380755527</c:v>
                </c:pt>
                <c:pt idx="8">
                  <c:v>34243.765163517972</c:v>
                </c:pt>
                <c:pt idx="9">
                  <c:v>36943.538930020877</c:v>
                </c:pt>
                <c:pt idx="10">
                  <c:v>38660.701153800823</c:v>
                </c:pt>
                <c:pt idx="11">
                  <c:v>41144.969692084516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34A-4CE7-B196-5EF85CCED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589264"/>
        <c:axId val="183589656"/>
      </c:lineChart>
      <c:catAx>
        <c:axId val="18358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83589656"/>
        <c:crosses val="autoZero"/>
        <c:auto val="1"/>
        <c:lblAlgn val="ctr"/>
        <c:lblOffset val="100"/>
        <c:noMultiLvlLbl val="0"/>
      </c:catAx>
      <c:valAx>
        <c:axId val="18358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83589264"/>
        <c:crosses val="autoZero"/>
        <c:crossBetween val="between"/>
        <c:majorUnit val="10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101893903915533E-2"/>
          <c:y val="3.6640960902372746E-2"/>
          <c:w val="0.88044395426110844"/>
          <c:h val="0.780353278355924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'Pag 7 P tot'!$W$20</c:f>
              <c:strCache>
                <c:ptCount val="1"/>
                <c:pt idx="0">
                  <c:v>Settimanali</c:v>
                </c:pt>
              </c:strCache>
            </c:strRef>
          </c:tx>
          <c:spPr>
            <a:solidFill>
              <a:srgbClr val="576B8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5.119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A28-41DE-AA3C-EF74634A14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43101</c:v>
                </c:pt>
                <c:pt idx="1">
                  <c:v>43466</c:v>
                </c:pt>
              </c:numCache>
            </c:numRef>
          </c:cat>
          <c:val>
            <c:numRef>
              <c:f>'Pag 7 P tot'!$X$20:$Y$20</c:f>
              <c:numCache>
                <c:formatCode>#,##0</c:formatCode>
                <c:ptCount val="2"/>
                <c:pt idx="0">
                  <c:v>5117.79277</c:v>
                </c:pt>
                <c:pt idx="1">
                  <c:v>4510.8906500000003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28-41DE-AA3C-EF74634A147A}"/>
            </c:ext>
          </c:extLst>
        </c:ser>
        <c:ser>
          <c:idx val="1"/>
          <c:order val="1"/>
          <c:tx>
            <c:strRef>
              <c:f>'Pag 7 P tot'!$W$21</c:f>
              <c:strCache>
                <c:ptCount val="1"/>
                <c:pt idx="0">
                  <c:v>Mensili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4.323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A28-41DE-AA3C-EF74634A14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43101</c:v>
                </c:pt>
                <c:pt idx="1">
                  <c:v>43466</c:v>
                </c:pt>
              </c:numCache>
            </c:numRef>
          </c:cat>
          <c:val>
            <c:numRef>
              <c:f>'Pag 7 P tot'!$X$21:$Y$21</c:f>
              <c:numCache>
                <c:formatCode>#,##0</c:formatCode>
                <c:ptCount val="2"/>
                <c:pt idx="0">
                  <c:v>4323.5363000000007</c:v>
                </c:pt>
                <c:pt idx="1">
                  <c:v>3447.8298999999997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A28-41DE-AA3C-EF74634A147A}"/>
            </c:ext>
          </c:extLst>
        </c:ser>
        <c:ser>
          <c:idx val="2"/>
          <c:order val="2"/>
          <c:tx>
            <c:strRef>
              <c:f>'Pag 7 P tot'!$W$22</c:f>
              <c:strCache>
                <c:ptCount val="1"/>
                <c:pt idx="0">
                  <c:v>Altre periodicità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43101</c:v>
                </c:pt>
                <c:pt idx="1">
                  <c:v>43466</c:v>
                </c:pt>
              </c:numCache>
            </c:numRef>
          </c:cat>
          <c:val>
            <c:numRef>
              <c:f>'Pag 7 P tot'!$X$22:$Y$22</c:f>
              <c:numCache>
                <c:formatCode>#,##0</c:formatCode>
                <c:ptCount val="2"/>
                <c:pt idx="0">
                  <c:v>412.73742000000004</c:v>
                </c:pt>
                <c:pt idx="1">
                  <c:v>613.18635700000004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A28-41DE-AA3C-EF74634A1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184266584"/>
        <c:axId val="184266976"/>
      </c:barChart>
      <c:catAx>
        <c:axId val="184266584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84266976"/>
        <c:crosses val="autoZero"/>
        <c:auto val="0"/>
        <c:lblAlgn val="ctr"/>
        <c:lblOffset val="100"/>
        <c:noMultiLvlLbl val="0"/>
      </c:catAx>
      <c:valAx>
        <c:axId val="18426697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ln w="9525">
            <a:noFill/>
          </a:ln>
        </c:spPr>
        <c:crossAx val="1842665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GENNAIO 2019</a:t>
            </a:r>
            <a:br>
              <a:rPr lang="it-IT" sz="4400" dirty="0" smtClean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28 febbraio 2019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041384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2019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371448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2019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509162" y="6476630"/>
            <a:ext cx="10404054" cy="261610"/>
            <a:chOff x="509162" y="6476630"/>
            <a:chExt cx="10404054" cy="261610"/>
          </a:xfrm>
        </p:grpSpPr>
        <p:grpSp>
          <p:nvGrpSpPr>
            <p:cNvPr id="21" name="Gruppo 20"/>
            <p:cNvGrpSpPr/>
            <p:nvPr/>
          </p:nvGrpSpPr>
          <p:grpSpPr>
            <a:xfrm>
              <a:off x="8010872" y="6476630"/>
              <a:ext cx="2902344" cy="261610"/>
              <a:chOff x="7968208" y="6476630"/>
              <a:chExt cx="2902344" cy="261610"/>
            </a:xfrm>
          </p:grpSpPr>
          <p:sp>
            <p:nvSpPr>
              <p:cNvPr id="12" name="CasellaDiTesto 11"/>
              <p:cNvSpPr txBox="1"/>
              <p:nvPr/>
            </p:nvSpPr>
            <p:spPr>
              <a:xfrm>
                <a:off x="8289384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2018 </a:t>
                </a:r>
                <a:endParaRPr lang="en-US" dirty="0"/>
              </a:p>
            </p:txBody>
          </p:sp>
          <p:sp>
            <p:nvSpPr>
              <p:cNvPr id="13" name="Rettangolo 12"/>
              <p:cNvSpPr/>
              <p:nvPr/>
            </p:nvSpPr>
            <p:spPr bwMode="auto">
              <a:xfrm>
                <a:off x="7968208" y="6525557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>
                <a:off x="9305880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2019 </a:t>
                </a:r>
                <a:endParaRPr lang="en-US" dirty="0"/>
              </a:p>
            </p:txBody>
          </p:sp>
          <p:sp>
            <p:nvSpPr>
              <p:cNvPr id="15" name="Rettangolo 14"/>
              <p:cNvSpPr/>
              <p:nvPr/>
            </p:nvSpPr>
            <p:spPr bwMode="auto">
              <a:xfrm>
                <a:off x="9002608" y="6525557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10222552" y="6479758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9912424" y="652868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Rettangolo 34"/>
            <p:cNvSpPr/>
            <p:nvPr/>
          </p:nvSpPr>
          <p:spPr>
            <a:xfrm>
              <a:off x="509162" y="6482647"/>
              <a:ext cx="457872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I dati sono consultabili </a:t>
              </a:r>
              <a:r>
                <a:rPr lang="it-IT" sz="1000" b="1" i="1" dirty="0" smtClean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alle Tavole II e III </a:t>
              </a:r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del report</a:t>
              </a:r>
              <a:endPara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2" name="Gruppo 21"/>
          <p:cNvGrpSpPr/>
          <p:nvPr/>
        </p:nvGrpSpPr>
        <p:grpSpPr>
          <a:xfrm>
            <a:off x="337683" y="737052"/>
            <a:ext cx="11516635" cy="5585411"/>
            <a:chOff x="337683" y="737052"/>
            <a:chExt cx="11516635" cy="5585411"/>
          </a:xfrm>
        </p:grpSpPr>
        <p:grpSp>
          <p:nvGrpSpPr>
            <p:cNvPr id="6" name="Gruppo 5"/>
            <p:cNvGrpSpPr/>
            <p:nvPr/>
          </p:nvGrpSpPr>
          <p:grpSpPr>
            <a:xfrm>
              <a:off x="346357" y="737052"/>
              <a:ext cx="11507961" cy="2744071"/>
              <a:chOff x="346357" y="737052"/>
              <a:chExt cx="11507961" cy="2744071"/>
            </a:xfrm>
          </p:grpSpPr>
          <p:sp>
            <p:nvSpPr>
              <p:cNvPr id="3" name="Rettangolo 2"/>
              <p:cNvSpPr/>
              <p:nvPr/>
            </p:nvSpPr>
            <p:spPr bwMode="auto">
              <a:xfrm>
                <a:off x="346357" y="745123"/>
                <a:ext cx="11507961" cy="2736000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" name="CasellaDiTesto 9"/>
              <p:cNvSpPr txBox="1"/>
              <p:nvPr/>
            </p:nvSpPr>
            <p:spPr>
              <a:xfrm>
                <a:off x="9338683" y="737052"/>
                <a:ext cx="2506961" cy="30777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 smtClean="0">
                    <a:solidFill>
                      <a:schemeClr val="bg1"/>
                    </a:solidFill>
                  </a:rPr>
                  <a:t>Totale</a:t>
                </a:r>
                <a:r>
                  <a:rPr lang="en-US" sz="14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chemeClr val="bg1"/>
                    </a:solidFill>
                  </a:rPr>
                  <a:t>Fatturato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" name="CasellaDiTesto 1"/>
              <p:cNvSpPr txBox="1"/>
              <p:nvPr/>
            </p:nvSpPr>
            <p:spPr>
              <a:xfrm>
                <a:off x="1258031" y="1094648"/>
                <a:ext cx="7092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-15,9%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graphicFrame>
            <p:nvGraphicFramePr>
              <p:cNvPr id="50" name="Grafico 4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27166417"/>
                  </p:ext>
                </p:extLst>
              </p:nvPr>
            </p:nvGraphicFramePr>
            <p:xfrm>
              <a:off x="431791" y="1414014"/>
              <a:ext cx="11259721" cy="199574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</p:grpSp>
        <p:grpSp>
          <p:nvGrpSpPr>
            <p:cNvPr id="18" name="Gruppo 17"/>
            <p:cNvGrpSpPr/>
            <p:nvPr/>
          </p:nvGrpSpPr>
          <p:grpSpPr>
            <a:xfrm>
              <a:off x="337683" y="3586463"/>
              <a:ext cx="11507961" cy="2736000"/>
              <a:chOff x="337683" y="3586463"/>
              <a:chExt cx="11507961" cy="2736000"/>
            </a:xfrm>
          </p:grpSpPr>
          <p:sp>
            <p:nvSpPr>
              <p:cNvPr id="9" name="Rettangolo 8"/>
              <p:cNvSpPr/>
              <p:nvPr/>
            </p:nvSpPr>
            <p:spPr bwMode="auto">
              <a:xfrm>
                <a:off x="337683" y="3586463"/>
                <a:ext cx="11507961" cy="27360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" name="CasellaDiTesto 10"/>
              <p:cNvSpPr txBox="1"/>
              <p:nvPr/>
            </p:nvSpPr>
            <p:spPr>
              <a:xfrm>
                <a:off x="9338682" y="3597486"/>
                <a:ext cx="2506961" cy="30777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 smtClean="0">
                    <a:solidFill>
                      <a:schemeClr val="bg1"/>
                    </a:solidFill>
                  </a:rPr>
                  <a:t>Totale</a:t>
                </a:r>
                <a:r>
                  <a:rPr lang="en-US" sz="14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chemeClr val="bg1"/>
                    </a:solidFill>
                  </a:rPr>
                  <a:t>Spazi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CasellaDiTesto 16"/>
              <p:cNvSpPr txBox="1"/>
              <p:nvPr/>
            </p:nvSpPr>
            <p:spPr>
              <a:xfrm>
                <a:off x="1348036" y="3999661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-4,6%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graphicFrame>
            <p:nvGraphicFramePr>
              <p:cNvPr id="56" name="Grafico 5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66835253"/>
                  </p:ext>
                </p:extLst>
              </p:nvPr>
            </p:nvGraphicFramePr>
            <p:xfrm>
              <a:off x="431791" y="4310417"/>
              <a:ext cx="11259721" cy="189366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2019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976446"/>
              </p:ext>
            </p:extLst>
          </p:nvPr>
        </p:nvGraphicFramePr>
        <p:xfrm>
          <a:off x="4998764" y="1884414"/>
          <a:ext cx="2321372" cy="3089172"/>
        </p:xfrm>
        <a:graphic>
          <a:graphicData uri="http://schemas.openxmlformats.org/drawingml/2006/table">
            <a:tbl>
              <a:tblPr/>
              <a:tblGrid>
                <a:gridCol w="16018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94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31.312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-15,9%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26.322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447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2019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039946"/>
              </p:ext>
            </p:extLst>
          </p:nvPr>
        </p:nvGraphicFramePr>
        <p:xfrm>
          <a:off x="5037643" y="1014722"/>
          <a:ext cx="2210485" cy="5470408"/>
        </p:xfrm>
        <a:graphic>
          <a:graphicData uri="http://schemas.openxmlformats.org/drawingml/2006/table">
            <a:tbl>
              <a:tblPr/>
              <a:tblGrid>
                <a:gridCol w="13840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64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10.157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11.488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57809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2019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213960"/>
              </p:ext>
            </p:extLst>
          </p:nvPr>
        </p:nvGraphicFramePr>
        <p:xfrm>
          <a:off x="4698061" y="764704"/>
          <a:ext cx="2910107" cy="5564544"/>
        </p:xfrm>
        <a:graphic>
          <a:graphicData uri="http://schemas.openxmlformats.org/drawingml/2006/table">
            <a:tbl>
              <a:tblPr/>
              <a:tblGrid>
                <a:gridCol w="21287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13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782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4.311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3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53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3244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Progressivo a Gennaio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013295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12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388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823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84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4470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 2019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31.312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26.322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10.157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3.838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11.488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36,7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20.661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75,1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4.311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823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3.861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1.495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186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038750"/>
              </p:ext>
            </p:extLst>
          </p:nvPr>
        </p:nvGraphicFramePr>
        <p:xfrm>
          <a:off x="732000" y="908720"/>
          <a:ext cx="10728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17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909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2019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2008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(Mar.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Marittimo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Sud (Apr.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Esquire (Nov.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Maria con te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Youngtimer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(Mag.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Automotive (P)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8484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408868"/>
              </p:ext>
            </p:extLst>
          </p:nvPr>
        </p:nvGraphicFramePr>
        <p:xfrm>
          <a:off x="732000" y="908720"/>
          <a:ext cx="107280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17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9879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2019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0924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Cucina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it-IT" altLang="it-IT" sz="1800" b="1" i="0" kern="1200" baseline="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Problem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(Dic.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Gioia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(Nov.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Attualità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(A)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Guida Cucina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(Dic.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Uomo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9240915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2805945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22983769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2314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92608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</a:t>
            </a:r>
            <a:r>
              <a:rPr lang="it-IT" altLang="it-IT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Totale (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per 1.000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)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2506056" y="726530"/>
            <a:ext cx="7914696" cy="5556368"/>
            <a:chOff x="2506056" y="726530"/>
            <a:chExt cx="7914696" cy="5556368"/>
          </a:xfrm>
        </p:grpSpPr>
        <p:grpSp>
          <p:nvGrpSpPr>
            <p:cNvPr id="3" name="Gruppo 2"/>
            <p:cNvGrpSpPr/>
            <p:nvPr/>
          </p:nvGrpSpPr>
          <p:grpSpPr>
            <a:xfrm>
              <a:off x="4871944" y="6021288"/>
              <a:ext cx="5548808" cy="261610"/>
              <a:chOff x="4871944" y="6021288"/>
              <a:chExt cx="5548808" cy="261610"/>
            </a:xfrm>
          </p:grpSpPr>
          <p:sp>
            <p:nvSpPr>
              <p:cNvPr id="27" name="CasellaDiTesto 26"/>
              <p:cNvSpPr txBox="1"/>
              <p:nvPr/>
            </p:nvSpPr>
            <p:spPr>
              <a:xfrm>
                <a:off x="5162640" y="6021288"/>
                <a:ext cx="10469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Settimanali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28" name="Rettangolo 27"/>
              <p:cNvSpPr/>
              <p:nvPr/>
            </p:nvSpPr>
            <p:spPr bwMode="auto">
              <a:xfrm>
                <a:off x="4871944" y="6070215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6683192" y="6021288"/>
                <a:ext cx="74370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Mensili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30" name="Rettangolo 29"/>
              <p:cNvSpPr/>
              <p:nvPr/>
            </p:nvSpPr>
            <p:spPr bwMode="auto">
              <a:xfrm>
                <a:off x="6379920" y="6070215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" name="CasellaDiTesto 30"/>
              <p:cNvSpPr txBox="1"/>
              <p:nvPr/>
            </p:nvSpPr>
            <p:spPr>
              <a:xfrm>
                <a:off x="9772752" y="6026093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32" name="Rettangolo 31"/>
              <p:cNvSpPr/>
              <p:nvPr/>
            </p:nvSpPr>
            <p:spPr bwMode="auto">
              <a:xfrm>
                <a:off x="9462624" y="607021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" name="CasellaDiTesto 32"/>
              <p:cNvSpPr txBox="1"/>
              <p:nvPr/>
            </p:nvSpPr>
            <p:spPr>
              <a:xfrm>
                <a:off x="7930952" y="6021288"/>
                <a:ext cx="14969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Altre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periodicità</a:t>
                </a:r>
                <a:endParaRPr lang="en-US" dirty="0"/>
              </a:p>
            </p:txBody>
          </p:sp>
          <p:sp>
            <p:nvSpPr>
              <p:cNvPr id="34" name="Rettangolo 33"/>
              <p:cNvSpPr/>
              <p:nvPr/>
            </p:nvSpPr>
            <p:spPr bwMode="auto">
              <a:xfrm>
                <a:off x="7627680" y="6070215"/>
                <a:ext cx="288032" cy="163757"/>
              </a:xfrm>
              <a:prstGeom prst="rect">
                <a:avLst/>
              </a:prstGeom>
              <a:solidFill>
                <a:srgbClr val="92D050"/>
              </a:solidFill>
              <a:ln w="28575">
                <a:solidFill>
                  <a:srgbClr val="92D05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uppo 4"/>
            <p:cNvGrpSpPr/>
            <p:nvPr/>
          </p:nvGrpSpPr>
          <p:grpSpPr>
            <a:xfrm>
              <a:off x="2506056" y="726530"/>
              <a:ext cx="7525712" cy="5054495"/>
              <a:chOff x="2506056" y="726530"/>
              <a:chExt cx="7525712" cy="5054495"/>
            </a:xfrm>
          </p:grpSpPr>
          <p:graphicFrame>
            <p:nvGraphicFramePr>
              <p:cNvPr id="21" name="Grafico 20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40267030"/>
                  </p:ext>
                </p:extLst>
              </p:nvPr>
            </p:nvGraphicFramePr>
            <p:xfrm>
              <a:off x="2506056" y="726530"/>
              <a:ext cx="7187165" cy="505449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25" name="Parentesi graffa chiusa 24"/>
              <p:cNvSpPr/>
              <p:nvPr/>
            </p:nvSpPr>
            <p:spPr bwMode="auto">
              <a:xfrm>
                <a:off x="8973221" y="1988840"/>
                <a:ext cx="76008" cy="2823092"/>
              </a:xfrm>
              <a:prstGeom prst="rightBrac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6" name="CasellaDiTesto 25"/>
              <p:cNvSpPr txBox="1"/>
              <p:nvPr/>
            </p:nvSpPr>
            <p:spPr>
              <a:xfrm>
                <a:off x="9311768" y="3107584"/>
                <a:ext cx="720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-13,0%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CasellaDiTesto 43"/>
              <p:cNvSpPr txBox="1"/>
              <p:nvPr/>
            </p:nvSpPr>
            <p:spPr>
              <a:xfrm>
                <a:off x="6011746" y="1196752"/>
                <a:ext cx="804334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48,6%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CasellaDiTesto 45"/>
              <p:cNvSpPr txBox="1"/>
              <p:nvPr/>
            </p:nvSpPr>
            <p:spPr>
              <a:xfrm>
                <a:off x="6024072" y="2455882"/>
                <a:ext cx="720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-20,3%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CasellaDiTesto 46"/>
              <p:cNvSpPr txBox="1"/>
              <p:nvPr/>
            </p:nvSpPr>
            <p:spPr>
              <a:xfrm>
                <a:off x="6024072" y="3769462"/>
                <a:ext cx="720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-11,9%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0" name="Rettangolo 19"/>
          <p:cNvSpPr/>
          <p:nvPr/>
        </p:nvSpPr>
        <p:spPr>
          <a:xfrm>
            <a:off x="623392" y="6381328"/>
            <a:ext cx="352860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consultabili alla Tavola IV del report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1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2019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402609"/>
              </p:ext>
            </p:extLst>
          </p:nvPr>
        </p:nvGraphicFramePr>
        <p:xfrm>
          <a:off x="4944476" y="934566"/>
          <a:ext cx="2303049" cy="5217588"/>
        </p:xfrm>
        <a:graphic>
          <a:graphicData uri="http://schemas.openxmlformats.org/drawingml/2006/table">
            <a:tbl>
              <a:tblPr/>
              <a:tblGrid>
                <a:gridCol w="16449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8.572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546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3.448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05931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069551"/>
              </p:ext>
            </p:extLst>
          </p:nvPr>
        </p:nvGraphicFramePr>
        <p:xfrm>
          <a:off x="4616048" y="764391"/>
          <a:ext cx="3064128" cy="5880808"/>
        </p:xfrm>
        <a:graphic>
          <a:graphicData uri="http://schemas.openxmlformats.org/drawingml/2006/table">
            <a:tbl>
              <a:tblPr/>
              <a:tblGrid>
                <a:gridCol w="23317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23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7.394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2.985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3.878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1.666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2.928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2019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2019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617199"/>
              </p:ext>
            </p:extLst>
          </p:nvPr>
        </p:nvGraphicFramePr>
        <p:xfrm>
          <a:off x="4750531" y="939203"/>
          <a:ext cx="2690939" cy="4983428"/>
        </p:xfrm>
        <a:graphic>
          <a:graphicData uri="http://schemas.openxmlformats.org/drawingml/2006/table">
            <a:tbl>
              <a:tblPr/>
              <a:tblGrid>
                <a:gridCol w="20225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1.178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9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26868</TotalTime>
  <Words>667</Words>
  <Application>Microsoft Office PowerPoint</Application>
  <PresentationFormat>Widescreen</PresentationFormat>
  <Paragraphs>264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2135</cp:revision>
  <cp:lastPrinted>2019-02-27T08:07:35Z</cp:lastPrinted>
  <dcterms:created xsi:type="dcterms:W3CDTF">2006-03-29T09:09:15Z</dcterms:created>
  <dcterms:modified xsi:type="dcterms:W3CDTF">2019-02-27T13:36:33Z</dcterms:modified>
</cp:coreProperties>
</file>