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22"/>
  </p:notesMasterIdLst>
  <p:handoutMasterIdLst>
    <p:handoutMasterId r:id="rId23"/>
  </p:handoutMasterIdLst>
  <p:sldIdLst>
    <p:sldId id="421" r:id="rId5"/>
    <p:sldId id="389" r:id="rId6"/>
    <p:sldId id="410" r:id="rId7"/>
    <p:sldId id="426" r:id="rId8"/>
    <p:sldId id="422" r:id="rId9"/>
    <p:sldId id="423" r:id="rId10"/>
    <p:sldId id="413" r:id="rId11"/>
    <p:sldId id="414" r:id="rId12"/>
    <p:sldId id="432" r:id="rId13"/>
    <p:sldId id="428" r:id="rId14"/>
    <p:sldId id="427" r:id="rId15"/>
    <p:sldId id="416" r:id="rId16"/>
    <p:sldId id="417" r:id="rId17"/>
    <p:sldId id="429" r:id="rId18"/>
    <p:sldId id="430" r:id="rId19"/>
    <p:sldId id="431" r:id="rId20"/>
    <p:sldId id="408" r:id="rId21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B25"/>
    <a:srgbClr val="576B8A"/>
    <a:srgbClr val="FFB400"/>
    <a:srgbClr val="DBE2ED"/>
    <a:srgbClr val="FDE88D"/>
    <a:srgbClr val="FFD88B"/>
    <a:srgbClr val="EE832A"/>
    <a:srgbClr val="FFB219"/>
    <a:srgbClr val="FFDC95"/>
    <a:srgbClr val="BAC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85" autoAdjust="0"/>
    <p:restoredTop sz="94434" autoAdjust="0"/>
  </p:normalViewPr>
  <p:slideViewPr>
    <p:cSldViewPr>
      <p:cViewPr varScale="1">
        <p:scale>
          <a:sx n="71" d="100"/>
          <a:sy n="71" d="100"/>
        </p:scale>
        <p:origin x="738" y="60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12.%20Dicembre\Output_Report%20Dicembre%2018\x_PRESENTAZIONE%20Dicembre%2020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12.%20Dicembre\Output_Report%20Dicembre%2018\x_PRESENTAZIONE%20Dicembre%202018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12.%20Dicembre\Output_Report%20Dicembre%2018\x_PRESENTAZIONE%20Dicembre%20201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29354167516625E-2"/>
          <c:y val="1.6894490305093244E-2"/>
          <c:w val="0.92907168210191338"/>
          <c:h val="0.8076375610344921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'Pag 3'!$R$2:$R$4</c:f>
              <c:strCache>
                <c:ptCount val="3"/>
                <c:pt idx="0">
                  <c:v>Fatturato totale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</c:v>
                </c:pt>
              </c:strCache>
            </c:strRef>
          </c:cat>
          <c:val>
            <c:numRef>
              <c:f>'Pag 3'!$R$5:$R$16</c:f>
              <c:numCache>
                <c:formatCode>#,##0</c:formatCode>
                <c:ptCount val="12"/>
                <c:pt idx="0">
                  <c:v>37509.624089442514</c:v>
                </c:pt>
                <c:pt idx="1">
                  <c:v>41158.089448288287</c:v>
                </c:pt>
                <c:pt idx="2">
                  <c:v>52481.352856455684</c:v>
                </c:pt>
                <c:pt idx="3">
                  <c:v>46848.095160304751</c:v>
                </c:pt>
                <c:pt idx="4">
                  <c:v>51080.569781552898</c:v>
                </c:pt>
                <c:pt idx="5">
                  <c:v>48835.568115510352</c:v>
                </c:pt>
                <c:pt idx="6">
                  <c:v>38940.645425577408</c:v>
                </c:pt>
                <c:pt idx="7">
                  <c:v>26789.853241004137</c:v>
                </c:pt>
                <c:pt idx="8">
                  <c:v>45747.430550839243</c:v>
                </c:pt>
                <c:pt idx="9">
                  <c:v>54002.116441448845</c:v>
                </c:pt>
                <c:pt idx="10">
                  <c:v>54171.376719257889</c:v>
                </c:pt>
                <c:pt idx="11">
                  <c:v>58411.936778888441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2A-4774-B60B-60EB218AAA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8530856"/>
        <c:axId val="158914840"/>
      </c:barChart>
      <c:lineChart>
        <c:grouping val="standard"/>
        <c:varyColors val="0"/>
        <c:ser>
          <c:idx val="0"/>
          <c:order val="0"/>
          <c:tx>
            <c:strRef>
              <c:f>'Pag 3'!$Q$2:$Q$4</c:f>
              <c:strCache>
                <c:ptCount val="3"/>
                <c:pt idx="0">
                  <c:v>Fatturato totale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</c:v>
                </c:pt>
              </c:strCache>
            </c:strRef>
          </c:cat>
          <c:val>
            <c:numRef>
              <c:f>'Pag 3'!$Q$5:$Q$16</c:f>
              <c:numCache>
                <c:formatCode>#,##0</c:formatCode>
                <c:ptCount val="12"/>
                <c:pt idx="0">
                  <c:v>40203.254653710188</c:v>
                </c:pt>
                <c:pt idx="1">
                  <c:v>45117.397903047939</c:v>
                </c:pt>
                <c:pt idx="2">
                  <c:v>57837.725481745241</c:v>
                </c:pt>
                <c:pt idx="3">
                  <c:v>48403.571343315474</c:v>
                </c:pt>
                <c:pt idx="4">
                  <c:v>55271.839072040035</c:v>
                </c:pt>
                <c:pt idx="5">
                  <c:v>49199.773014135164</c:v>
                </c:pt>
                <c:pt idx="6">
                  <c:v>38960.337880752952</c:v>
                </c:pt>
                <c:pt idx="7">
                  <c:v>27011.728469476147</c:v>
                </c:pt>
                <c:pt idx="8">
                  <c:v>51202.515120911703</c:v>
                </c:pt>
                <c:pt idx="9">
                  <c:v>56397.292877013591</c:v>
                </c:pt>
                <c:pt idx="10">
                  <c:v>61066.783511135422</c:v>
                </c:pt>
                <c:pt idx="11">
                  <c:v>62544.70655014371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C2A-4774-B60B-60EB218AAA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530856"/>
        <c:axId val="158914840"/>
      </c:lineChart>
      <c:catAx>
        <c:axId val="15853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58914840"/>
        <c:crosses val="autoZero"/>
        <c:auto val="1"/>
        <c:lblAlgn val="ctr"/>
        <c:lblOffset val="100"/>
        <c:noMultiLvlLbl val="0"/>
      </c:catAx>
      <c:valAx>
        <c:axId val="15891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585308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3"/>
          <c:order val="1"/>
          <c:tx>
            <c:strRef>
              <c:f>'Pag 3'!$U$2:$U$4</c:f>
              <c:strCache>
                <c:ptCount val="3"/>
                <c:pt idx="0">
                  <c:v>Totale Avvisi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</c:v>
                </c:pt>
              </c:strCache>
            </c:strRef>
          </c:cat>
          <c:val>
            <c:numRef>
              <c:f>'Pag 3'!$U$5:$U$16</c:f>
              <c:numCache>
                <c:formatCode>#,##0</c:formatCode>
                <c:ptCount val="12"/>
                <c:pt idx="0">
                  <c:v>27736.065734123826</c:v>
                </c:pt>
                <c:pt idx="1">
                  <c:v>29031.509585455908</c:v>
                </c:pt>
                <c:pt idx="2">
                  <c:v>37101.81916653525</c:v>
                </c:pt>
                <c:pt idx="3">
                  <c:v>34978.304532090464</c:v>
                </c:pt>
                <c:pt idx="4">
                  <c:v>37145.609667995057</c:v>
                </c:pt>
                <c:pt idx="5">
                  <c:v>35077.629881242428</c:v>
                </c:pt>
                <c:pt idx="6">
                  <c:v>32352.789409225374</c:v>
                </c:pt>
                <c:pt idx="7">
                  <c:v>25031.681153422196</c:v>
                </c:pt>
                <c:pt idx="8">
                  <c:v>34390.785163517969</c:v>
                </c:pt>
                <c:pt idx="9">
                  <c:v>37177.058930020881</c:v>
                </c:pt>
                <c:pt idx="10">
                  <c:v>38938.161153800822</c:v>
                </c:pt>
                <c:pt idx="11">
                  <c:v>40820.724604751187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FE-4BAE-ABA4-39912BD123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8931784"/>
        <c:axId val="4160160"/>
      </c:barChart>
      <c:lineChart>
        <c:grouping val="standard"/>
        <c:varyColors val="0"/>
        <c:ser>
          <c:idx val="2"/>
          <c:order val="0"/>
          <c:tx>
            <c:strRef>
              <c:f>'Pag 3'!$T$2:$T$4</c:f>
              <c:strCache>
                <c:ptCount val="3"/>
                <c:pt idx="0">
                  <c:v>Totale Avvisi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</c:v>
                </c:pt>
              </c:strCache>
            </c:strRef>
          </c:cat>
          <c:val>
            <c:numRef>
              <c:f>'Pag 3'!$T$5:$T$16</c:f>
              <c:numCache>
                <c:formatCode>#,##0</c:formatCode>
                <c:ptCount val="12"/>
                <c:pt idx="0">
                  <c:v>27667.437978347767</c:v>
                </c:pt>
                <c:pt idx="1">
                  <c:v>29928.437171849517</c:v>
                </c:pt>
                <c:pt idx="2">
                  <c:v>36427.578906977396</c:v>
                </c:pt>
                <c:pt idx="3">
                  <c:v>34447.525509417675</c:v>
                </c:pt>
                <c:pt idx="4">
                  <c:v>36590.628578118893</c:v>
                </c:pt>
                <c:pt idx="5">
                  <c:v>33372.93890083069</c:v>
                </c:pt>
                <c:pt idx="6">
                  <c:v>31288.872735723657</c:v>
                </c:pt>
                <c:pt idx="7">
                  <c:v>23689.504965415792</c:v>
                </c:pt>
                <c:pt idx="8">
                  <c:v>34443.653352081448</c:v>
                </c:pt>
                <c:pt idx="9">
                  <c:v>36678.926955455521</c:v>
                </c:pt>
                <c:pt idx="10">
                  <c:v>38486.011526341958</c:v>
                </c:pt>
                <c:pt idx="11">
                  <c:v>42720.393369894809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0FE-4BAE-ABA4-39912BD123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931784"/>
        <c:axId val="4160160"/>
      </c:lineChart>
      <c:catAx>
        <c:axId val="15893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4160160"/>
        <c:crosses val="autoZero"/>
        <c:auto val="1"/>
        <c:lblAlgn val="ctr"/>
        <c:lblOffset val="100"/>
        <c:noMultiLvlLbl val="0"/>
      </c:catAx>
      <c:valAx>
        <c:axId val="416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58931784"/>
        <c:crosses val="autoZero"/>
        <c:crossBetween val="between"/>
        <c:majorUnit val="10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101893903915533E-2"/>
          <c:y val="8.8595975227888386E-3"/>
          <c:w val="0.88044395426110844"/>
          <c:h val="0.8259872909887884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'Pag 7 P tot'!$W$20</c:f>
              <c:strCache>
                <c:ptCount val="1"/>
                <c:pt idx="0">
                  <c:v>Settimanali</c:v>
                </c:pt>
              </c:strCache>
            </c:strRef>
          </c:tx>
          <c:spPr>
            <a:solidFill>
              <a:srgbClr val="576B8A"/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43070</c:v>
                </c:pt>
                <c:pt idx="1">
                  <c:v>43435</c:v>
                </c:pt>
              </c:numCache>
            </c:numRef>
          </c:cat>
          <c:val>
            <c:numRef>
              <c:f>'Pag 7 P tot'!$X$20:$Y$20</c:f>
              <c:numCache>
                <c:formatCode>#,##0</c:formatCode>
                <c:ptCount val="2"/>
                <c:pt idx="0">
                  <c:v>15412.967821999999</c:v>
                </c:pt>
                <c:pt idx="1">
                  <c:v>14488.136250000005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2E6-42CD-8EE2-38585BD8E018}"/>
            </c:ext>
          </c:extLst>
        </c:ser>
        <c:ser>
          <c:idx val="1"/>
          <c:order val="1"/>
          <c:tx>
            <c:strRef>
              <c:f>'Pag 7 P tot'!$W$21</c:f>
              <c:strCache>
                <c:ptCount val="1"/>
                <c:pt idx="0">
                  <c:v>Mensili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43070</c:v>
                </c:pt>
                <c:pt idx="1">
                  <c:v>43435</c:v>
                </c:pt>
              </c:numCache>
            </c:numRef>
          </c:cat>
          <c:val>
            <c:numRef>
              <c:f>'Pag 7 P tot'!$X$21:$Y$21</c:f>
              <c:numCache>
                <c:formatCode>#,##0</c:formatCode>
                <c:ptCount val="2"/>
                <c:pt idx="0">
                  <c:v>12313.604529999999</c:v>
                </c:pt>
                <c:pt idx="1">
                  <c:v>11127.053579999998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2E6-42CD-8EE2-38585BD8E018}"/>
            </c:ext>
          </c:extLst>
        </c:ser>
        <c:ser>
          <c:idx val="2"/>
          <c:order val="2"/>
          <c:tx>
            <c:strRef>
              <c:f>'Pag 7 P tot'!$W$22</c:f>
              <c:strCache>
                <c:ptCount val="1"/>
                <c:pt idx="0">
                  <c:v>Altre periodicità</c:v>
                </c:pt>
              </c:strCache>
            </c:strRef>
          </c:tx>
          <c:spPr>
            <a:solidFill>
              <a:srgbClr val="92D05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43070</c:v>
                </c:pt>
                <c:pt idx="1">
                  <c:v>43435</c:v>
                </c:pt>
              </c:numCache>
            </c:numRef>
          </c:cat>
          <c:val>
            <c:numRef>
              <c:f>'Pag 7 P tot'!$X$22:$Y$22</c:f>
              <c:numCache>
                <c:formatCode>#,##0</c:formatCode>
                <c:ptCount val="2"/>
                <c:pt idx="0">
                  <c:v>916.20345999999972</c:v>
                </c:pt>
                <c:pt idx="1">
                  <c:v>510.56898000000007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2E6-42CD-8EE2-38585BD8E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159394024"/>
        <c:axId val="159398504"/>
      </c:barChart>
      <c:catAx>
        <c:axId val="159394024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59398504"/>
        <c:crosses val="autoZero"/>
        <c:auto val="0"/>
        <c:lblAlgn val="ctr"/>
        <c:lblOffset val="100"/>
        <c:noMultiLvlLbl val="0"/>
      </c:catAx>
      <c:valAx>
        <c:axId val="15939850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one"/>
        <c:spPr>
          <a:ln w="9525">
            <a:noFill/>
          </a:ln>
        </c:spPr>
        <c:crossAx val="1593940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/>
        <a:lstStyle/>
        <a:p>
          <a:pPr>
            <a:defRPr sz="1095" b="0" i="0" u="none" strike="noStrike" baseline="0">
              <a:solidFill>
                <a:srgbClr val="333333"/>
              </a:solidFill>
              <a:latin typeface="Arial"/>
              <a:ea typeface="Arial"/>
              <a:cs typeface="Arial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37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911424" y="2198485"/>
            <a:ext cx="10081120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/>
              <a:t>PRESENTAZIONE </a:t>
            </a:r>
            <a:endParaRPr lang="it-IT" sz="4400" dirty="0" smtClean="0"/>
          </a:p>
          <a:p>
            <a:r>
              <a:rPr lang="it-IT" sz="4400" dirty="0" smtClean="0"/>
              <a:t>DATI DICEMBRE 2018</a:t>
            </a:r>
            <a:br>
              <a:rPr lang="it-IT" sz="4400" dirty="0" smtClean="0"/>
            </a:br>
            <a:endParaRPr lang="it-IT" sz="2000" dirty="0" smtClean="0"/>
          </a:p>
          <a:p>
            <a:endParaRPr lang="it-IT" sz="4400" dirty="0" smtClean="0"/>
          </a:p>
          <a:p>
            <a:r>
              <a:rPr lang="it-IT" sz="4400" i="1" dirty="0" smtClean="0"/>
              <a:t>OSSERVATORIO DEGLI INVESTIMENTI PUBBLICITARI </a:t>
            </a:r>
            <a:r>
              <a:rPr lang="it-IT" sz="4400" i="1" dirty="0"/>
              <a:t>SULLA STAMPA</a:t>
            </a: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958660" y="5654869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30 gennaio 2019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2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582632"/>
              </p:ext>
            </p:extLst>
          </p:nvPr>
        </p:nvGraphicFramePr>
        <p:xfrm>
          <a:off x="751297" y="345267"/>
          <a:ext cx="10728000" cy="250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08833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0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722734"/>
              </p:ext>
            </p:extLst>
          </p:nvPr>
        </p:nvGraphicFramePr>
        <p:xfrm>
          <a:off x="751297" y="3738404"/>
          <a:ext cx="10728000" cy="2514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19296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Marittimo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(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Spazi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uppo 15"/>
          <p:cNvGrpSpPr/>
          <p:nvPr/>
        </p:nvGrpSpPr>
        <p:grpSpPr>
          <a:xfrm>
            <a:off x="337683" y="737052"/>
            <a:ext cx="11516635" cy="6001188"/>
            <a:chOff x="337683" y="737052"/>
            <a:chExt cx="11516635" cy="6001188"/>
          </a:xfrm>
        </p:grpSpPr>
        <p:sp>
          <p:nvSpPr>
            <p:cNvPr id="3" name="Rettangolo 2"/>
            <p:cNvSpPr/>
            <p:nvPr/>
          </p:nvSpPr>
          <p:spPr bwMode="auto">
            <a:xfrm>
              <a:off x="346357" y="745123"/>
              <a:ext cx="11507961" cy="2736000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9338683" y="737052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Fatturato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7" name="Gruppo 6"/>
            <p:cNvGrpSpPr/>
            <p:nvPr/>
          </p:nvGrpSpPr>
          <p:grpSpPr>
            <a:xfrm>
              <a:off x="509162" y="6476630"/>
              <a:ext cx="10404054" cy="261610"/>
              <a:chOff x="509162" y="6476630"/>
              <a:chExt cx="10404054" cy="261610"/>
            </a:xfrm>
          </p:grpSpPr>
          <p:grpSp>
            <p:nvGrpSpPr>
              <p:cNvPr id="21" name="Gruppo 20"/>
              <p:cNvGrpSpPr/>
              <p:nvPr/>
            </p:nvGrpSpPr>
            <p:grpSpPr>
              <a:xfrm>
                <a:off x="8010872" y="6476630"/>
                <a:ext cx="2902344" cy="261610"/>
                <a:chOff x="7968208" y="6476630"/>
                <a:chExt cx="2902344" cy="261610"/>
              </a:xfrm>
            </p:grpSpPr>
            <p:sp>
              <p:nvSpPr>
                <p:cNvPr id="12" name="CasellaDiTesto 11"/>
                <p:cNvSpPr txBox="1"/>
                <p:nvPr/>
              </p:nvSpPr>
              <p:spPr>
                <a:xfrm>
                  <a:off x="8289384" y="6476630"/>
                  <a:ext cx="49720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2017 </a:t>
                  </a:r>
                  <a:endParaRPr lang="en-US" dirty="0"/>
                </a:p>
              </p:txBody>
            </p:sp>
            <p:sp>
              <p:nvSpPr>
                <p:cNvPr id="13" name="Rettangolo 12"/>
                <p:cNvSpPr/>
                <p:nvPr/>
              </p:nvSpPr>
              <p:spPr bwMode="auto">
                <a:xfrm>
                  <a:off x="7968208" y="6525557"/>
                  <a:ext cx="288032" cy="163757"/>
                </a:xfrm>
                <a:prstGeom prst="rect">
                  <a:avLst/>
                </a:prstGeom>
                <a:solidFill>
                  <a:srgbClr val="576B8A"/>
                </a:solidFill>
                <a:ln w="28575">
                  <a:solidFill>
                    <a:srgbClr val="576B8A"/>
                  </a:solidFill>
                  <a:round/>
                  <a:headEnd/>
                  <a:tailEnd/>
                </a:ln>
              </p:spPr>
              <p:txBody>
                <a:bodyPr rtlCol="0" anchor="ctr">
                  <a:sp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CasellaDiTesto 13"/>
                <p:cNvSpPr txBox="1"/>
                <p:nvPr/>
              </p:nvSpPr>
              <p:spPr>
                <a:xfrm>
                  <a:off x="9305880" y="6476630"/>
                  <a:ext cx="49720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2018 </a:t>
                  </a:r>
                  <a:endParaRPr lang="en-US" dirty="0"/>
                </a:p>
              </p:txBody>
            </p:sp>
            <p:sp>
              <p:nvSpPr>
                <p:cNvPr id="15" name="Rettangolo 14"/>
                <p:cNvSpPr/>
                <p:nvPr/>
              </p:nvSpPr>
              <p:spPr bwMode="auto">
                <a:xfrm>
                  <a:off x="9002608" y="6525557"/>
                  <a:ext cx="288032" cy="163757"/>
                </a:xfrm>
                <a:prstGeom prst="rect">
                  <a:avLst/>
                </a:prstGeom>
                <a:solidFill>
                  <a:srgbClr val="FFB400"/>
                </a:solidFill>
                <a:ln w="28575">
                  <a:solidFill>
                    <a:srgbClr val="FFB400"/>
                  </a:solidFill>
                  <a:round/>
                  <a:headEnd/>
                  <a:tailEnd/>
                </a:ln>
              </p:spPr>
              <p:txBody>
                <a:bodyPr rtlCol="0" anchor="ctr">
                  <a:sp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CasellaDiTesto 18"/>
                <p:cNvSpPr txBox="1"/>
                <p:nvPr/>
              </p:nvSpPr>
              <p:spPr>
                <a:xfrm>
                  <a:off x="10222552" y="6479758"/>
                  <a:ext cx="648000" cy="252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Diff % </a:t>
                  </a:r>
                  <a:endParaRPr lang="en-US" dirty="0"/>
                </a:p>
              </p:txBody>
            </p:sp>
            <p:sp>
              <p:nvSpPr>
                <p:cNvPr id="20" name="Rettangolo 19"/>
                <p:cNvSpPr/>
                <p:nvPr/>
              </p:nvSpPr>
              <p:spPr bwMode="auto">
                <a:xfrm>
                  <a:off x="9912424" y="6528685"/>
                  <a:ext cx="288032" cy="163757"/>
                </a:xfrm>
                <a:prstGeom prst="rect">
                  <a:avLst/>
                </a:prstGeom>
                <a:solidFill>
                  <a:srgbClr val="C00000"/>
                </a:solidFill>
                <a:ln w="28575">
                  <a:solidFill>
                    <a:srgbClr val="C00000"/>
                  </a:solidFill>
                  <a:round/>
                  <a:headEnd/>
                  <a:tailEnd/>
                </a:ln>
              </p:spPr>
              <p:txBody>
                <a:bodyPr rtlCol="0" anchor="ctr">
                  <a:spAutoFit/>
                </a:bodyPr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5" name="Rettangolo 34"/>
              <p:cNvSpPr/>
              <p:nvPr/>
            </p:nvSpPr>
            <p:spPr>
              <a:xfrm>
                <a:off x="509162" y="6482647"/>
                <a:ext cx="457872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t-IT" sz="1000" b="1" i="1" dirty="0">
                    <a:solidFill>
                      <a:schemeClr val="bg1">
                        <a:lumMod val="50000"/>
                      </a:schemeClr>
                    </a:solidFill>
                    <a:latin typeface="Arial Black" panose="020B0A04020102020204" pitchFamily="34" charset="0"/>
                  </a:rPr>
                  <a:t>I dati sono consultabili </a:t>
                </a:r>
                <a:r>
                  <a:rPr lang="it-IT" sz="1000" b="1" i="1" dirty="0" smtClean="0">
                    <a:solidFill>
                      <a:schemeClr val="bg1">
                        <a:lumMod val="50000"/>
                      </a:schemeClr>
                    </a:solidFill>
                    <a:latin typeface="Arial Black" panose="020B0A04020102020204" pitchFamily="34" charset="0"/>
                  </a:rPr>
                  <a:t>alle Tavole II e III </a:t>
                </a:r>
                <a:r>
                  <a:rPr lang="it-IT" sz="1000" b="1" i="1" dirty="0">
                    <a:solidFill>
                      <a:schemeClr val="bg1">
                        <a:lumMod val="50000"/>
                      </a:schemeClr>
                    </a:solidFill>
                    <a:latin typeface="Arial Black" panose="020B0A04020102020204" pitchFamily="34" charset="0"/>
                  </a:rPr>
                  <a:t>del report</a:t>
                </a:r>
                <a:endParaRPr lang="it-IT" sz="10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5" name="Gruppo 4"/>
            <p:cNvGrpSpPr/>
            <p:nvPr/>
          </p:nvGrpSpPr>
          <p:grpSpPr>
            <a:xfrm>
              <a:off x="488378" y="1057529"/>
              <a:ext cx="11203134" cy="2368749"/>
              <a:chOff x="488378" y="1057529"/>
              <a:chExt cx="11203134" cy="2368749"/>
            </a:xfrm>
          </p:grpSpPr>
          <p:sp>
            <p:nvSpPr>
              <p:cNvPr id="28" name="CasellaDiTesto 27"/>
              <p:cNvSpPr txBox="1"/>
              <p:nvPr/>
            </p:nvSpPr>
            <p:spPr>
              <a:xfrm>
                <a:off x="3850069" y="1074295"/>
                <a:ext cx="709200" cy="304316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-3,2%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" name="CasellaDiTesto 1"/>
              <p:cNvSpPr txBox="1"/>
              <p:nvPr/>
            </p:nvSpPr>
            <p:spPr>
              <a:xfrm>
                <a:off x="1258031" y="1094648"/>
                <a:ext cx="709200" cy="304316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-6,7%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CasellaDiTesto 22"/>
              <p:cNvSpPr txBox="1"/>
              <p:nvPr/>
            </p:nvSpPr>
            <p:spPr>
              <a:xfrm>
                <a:off x="2976368" y="1086096"/>
                <a:ext cx="709200" cy="304316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-9,3%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CasellaDiTesto 23"/>
              <p:cNvSpPr txBox="1"/>
              <p:nvPr/>
            </p:nvSpPr>
            <p:spPr>
              <a:xfrm>
                <a:off x="2128926" y="1094648"/>
                <a:ext cx="709200" cy="304316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-8,8%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CasellaDiTesto 31"/>
              <p:cNvSpPr txBox="1"/>
              <p:nvPr/>
            </p:nvSpPr>
            <p:spPr>
              <a:xfrm>
                <a:off x="4701264" y="1081368"/>
                <a:ext cx="709200" cy="303495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-7,6%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CasellaDiTesto 32"/>
              <p:cNvSpPr txBox="1"/>
              <p:nvPr/>
            </p:nvSpPr>
            <p:spPr>
              <a:xfrm>
                <a:off x="6464129" y="1072718"/>
                <a:ext cx="709200" cy="304316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-0,1%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CasellaDiTesto 29"/>
              <p:cNvSpPr txBox="1"/>
              <p:nvPr/>
            </p:nvSpPr>
            <p:spPr>
              <a:xfrm>
                <a:off x="5586719" y="1081743"/>
                <a:ext cx="709200" cy="303495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-0,7%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CasellaDiTesto 40"/>
              <p:cNvSpPr txBox="1"/>
              <p:nvPr/>
            </p:nvSpPr>
            <p:spPr>
              <a:xfrm>
                <a:off x="7325755" y="1067393"/>
                <a:ext cx="709200" cy="303495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-0,8%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CasellaDiTesto 39"/>
              <p:cNvSpPr txBox="1"/>
              <p:nvPr/>
            </p:nvSpPr>
            <p:spPr>
              <a:xfrm>
                <a:off x="8184995" y="1059840"/>
                <a:ext cx="7092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-10,7%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CasellaDiTesto 45"/>
              <p:cNvSpPr txBox="1"/>
              <p:nvPr/>
            </p:nvSpPr>
            <p:spPr>
              <a:xfrm>
                <a:off x="9062405" y="1059349"/>
                <a:ext cx="709200" cy="303495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-4,2%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CasellaDiTesto 48"/>
              <p:cNvSpPr txBox="1"/>
              <p:nvPr/>
            </p:nvSpPr>
            <p:spPr>
              <a:xfrm>
                <a:off x="9926005" y="1060259"/>
                <a:ext cx="709200" cy="303495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-11,3%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graphicFrame>
            <p:nvGraphicFramePr>
              <p:cNvPr id="47" name="Grafico 4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700289897"/>
                  </p:ext>
                </p:extLst>
              </p:nvPr>
            </p:nvGraphicFramePr>
            <p:xfrm>
              <a:off x="488378" y="1430538"/>
              <a:ext cx="11203134" cy="199574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52" name="CasellaDiTesto 51"/>
              <p:cNvSpPr txBox="1"/>
              <p:nvPr/>
            </p:nvSpPr>
            <p:spPr>
              <a:xfrm>
                <a:off x="10785245" y="1057529"/>
                <a:ext cx="709200" cy="303495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-6,6%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Gruppo 7"/>
            <p:cNvGrpSpPr/>
            <p:nvPr/>
          </p:nvGrpSpPr>
          <p:grpSpPr>
            <a:xfrm>
              <a:off x="337683" y="3586463"/>
              <a:ext cx="11507961" cy="2736000"/>
              <a:chOff x="337683" y="3586463"/>
              <a:chExt cx="11507961" cy="2736000"/>
            </a:xfrm>
          </p:grpSpPr>
          <p:sp>
            <p:nvSpPr>
              <p:cNvPr id="9" name="Rettangolo 8"/>
              <p:cNvSpPr/>
              <p:nvPr/>
            </p:nvSpPr>
            <p:spPr bwMode="auto">
              <a:xfrm>
                <a:off x="337683" y="3586463"/>
                <a:ext cx="11507961" cy="27360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" name="CasellaDiTesto 10"/>
              <p:cNvSpPr txBox="1"/>
              <p:nvPr/>
            </p:nvSpPr>
            <p:spPr>
              <a:xfrm>
                <a:off x="9338682" y="3597486"/>
                <a:ext cx="2506961" cy="30777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err="1" smtClean="0">
                    <a:solidFill>
                      <a:schemeClr val="bg1"/>
                    </a:solidFill>
                  </a:rPr>
                  <a:t>Totale</a:t>
                </a:r>
                <a:r>
                  <a:rPr lang="en-US" sz="14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1400" dirty="0" err="1" smtClean="0">
                    <a:solidFill>
                      <a:schemeClr val="bg1"/>
                    </a:solidFill>
                  </a:rPr>
                  <a:t>Spazi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CasellaDiTesto 16"/>
              <p:cNvSpPr txBox="1"/>
              <p:nvPr/>
            </p:nvSpPr>
            <p:spPr>
              <a:xfrm>
                <a:off x="1348036" y="3999661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0,2%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CasellaDiTesto 24"/>
              <p:cNvSpPr txBox="1"/>
              <p:nvPr/>
            </p:nvSpPr>
            <p:spPr>
              <a:xfrm>
                <a:off x="2193306" y="3999661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-3,0%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3057901" y="3999114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1,9%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CasellaDiTesto 30"/>
              <p:cNvSpPr txBox="1"/>
              <p:nvPr/>
            </p:nvSpPr>
            <p:spPr>
              <a:xfrm>
                <a:off x="3917730" y="3999114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1,5%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CasellaDiTesto 33"/>
              <p:cNvSpPr txBox="1"/>
              <p:nvPr/>
            </p:nvSpPr>
            <p:spPr>
              <a:xfrm>
                <a:off x="4775707" y="3993994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1,5%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CasellaDiTesto 36"/>
              <p:cNvSpPr txBox="1"/>
              <p:nvPr/>
            </p:nvSpPr>
            <p:spPr>
              <a:xfrm>
                <a:off x="5643255" y="3999438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5,1%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CasellaDiTesto 37"/>
              <p:cNvSpPr txBox="1"/>
              <p:nvPr/>
            </p:nvSpPr>
            <p:spPr>
              <a:xfrm>
                <a:off x="6470388" y="3993994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3,4%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CasellaDiTesto 43"/>
              <p:cNvSpPr txBox="1"/>
              <p:nvPr/>
            </p:nvSpPr>
            <p:spPr>
              <a:xfrm>
                <a:off x="7322333" y="3996697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5,7%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CasellaDiTesto 44"/>
              <p:cNvSpPr txBox="1"/>
              <p:nvPr/>
            </p:nvSpPr>
            <p:spPr>
              <a:xfrm>
                <a:off x="8221493" y="3991617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-0,2%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CasellaDiTesto 47"/>
              <p:cNvSpPr txBox="1"/>
              <p:nvPr/>
            </p:nvSpPr>
            <p:spPr>
              <a:xfrm>
                <a:off x="9101603" y="3991617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1,4%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CasellaDiTesto 50"/>
              <p:cNvSpPr txBox="1"/>
              <p:nvPr/>
            </p:nvSpPr>
            <p:spPr>
              <a:xfrm>
                <a:off x="9926005" y="3992220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1,2%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graphicFrame>
            <p:nvGraphicFramePr>
              <p:cNvPr id="53" name="Grafico 52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586707051"/>
                  </p:ext>
                </p:extLst>
              </p:nvPr>
            </p:nvGraphicFramePr>
            <p:xfrm>
              <a:off x="431791" y="4312951"/>
              <a:ext cx="11259721" cy="189366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54" name="CasellaDiTesto 53"/>
              <p:cNvSpPr txBox="1"/>
              <p:nvPr/>
            </p:nvSpPr>
            <p:spPr>
              <a:xfrm>
                <a:off x="10776592" y="3991617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-4,4%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489352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3999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851259"/>
              </p:ext>
            </p:extLst>
          </p:nvPr>
        </p:nvGraphicFramePr>
        <p:xfrm>
          <a:off x="863921" y="1884414"/>
          <a:ext cx="10464158" cy="3089172"/>
        </p:xfrm>
        <a:graphic>
          <a:graphicData uri="http://schemas.openxmlformats.org/drawingml/2006/table">
            <a:tbl>
              <a:tblPr/>
              <a:tblGrid>
                <a:gridCol w="15143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01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1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801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801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801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8016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8016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8016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80164">
                  <a:extLst>
                    <a:ext uri="{9D8B030D-6E8A-4147-A177-3AD203B41FA5}">
                      <a16:colId xmlns:a16="http://schemas.microsoft.com/office/drawing/2014/main" xmlns="" val="2023363909"/>
                    </a:ext>
                  </a:extLst>
                </a:gridCol>
                <a:gridCol w="680164">
                  <a:extLst>
                    <a:ext uri="{9D8B030D-6E8A-4147-A177-3AD203B41FA5}">
                      <a16:colId xmlns:a16="http://schemas.microsoft.com/office/drawing/2014/main" xmlns="" val="3370706471"/>
                    </a:ext>
                  </a:extLst>
                </a:gridCol>
                <a:gridCol w="680164">
                  <a:extLst>
                    <a:ext uri="{9D8B030D-6E8A-4147-A177-3AD203B41FA5}">
                      <a16:colId xmlns:a16="http://schemas.microsoft.com/office/drawing/2014/main" xmlns="" val="3791629183"/>
                    </a:ext>
                  </a:extLst>
                </a:gridCol>
                <a:gridCol w="680164">
                  <a:extLst>
                    <a:ext uri="{9D8B030D-6E8A-4147-A177-3AD203B41FA5}">
                      <a16:colId xmlns:a16="http://schemas.microsoft.com/office/drawing/2014/main" xmlns="" val="2152983820"/>
                    </a:ext>
                  </a:extLst>
                </a:gridCol>
                <a:gridCol w="78788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875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Feb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Apr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Giu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Lug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Ago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Set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Totale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2018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37.510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41.158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52.481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46.848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51.081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48.836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38.941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26.790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45.747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54.002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54.171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58.412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555.977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-6,7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-9,3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-0,1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-0,8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-10,7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-11,3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-6,3</a:t>
                      </a:r>
                      <a:endParaRPr lang="it-IT" sz="1400" b="1" i="1" u="sng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27.736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20.032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37.102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34.978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37.146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35.078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32.353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25.032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34.391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37.177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38.938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40.821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409.782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5,1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-4,4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34471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061631"/>
              </p:ext>
            </p:extLst>
          </p:nvPr>
        </p:nvGraphicFramePr>
        <p:xfrm>
          <a:off x="641395" y="1014722"/>
          <a:ext cx="10909210" cy="5470408"/>
        </p:xfrm>
        <a:graphic>
          <a:graphicData uri="http://schemas.openxmlformats.org/drawingml/2006/table">
            <a:tbl>
              <a:tblPr/>
              <a:tblGrid>
                <a:gridCol w="13840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27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27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327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3270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3270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3270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3270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3270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32708">
                  <a:extLst>
                    <a:ext uri="{9D8B030D-6E8A-4147-A177-3AD203B41FA5}">
                      <a16:colId xmlns:a16="http://schemas.microsoft.com/office/drawing/2014/main" xmlns="" val="1883337791"/>
                    </a:ext>
                  </a:extLst>
                </a:gridCol>
                <a:gridCol w="732708">
                  <a:extLst>
                    <a:ext uri="{9D8B030D-6E8A-4147-A177-3AD203B41FA5}">
                      <a16:colId xmlns:a16="http://schemas.microsoft.com/office/drawing/2014/main" xmlns="" val="2614797933"/>
                    </a:ext>
                  </a:extLst>
                </a:gridCol>
                <a:gridCol w="732708">
                  <a:extLst>
                    <a:ext uri="{9D8B030D-6E8A-4147-A177-3AD203B41FA5}">
                      <a16:colId xmlns:a16="http://schemas.microsoft.com/office/drawing/2014/main" xmlns="" val="141049156"/>
                    </a:ext>
                  </a:extLst>
                </a:gridCol>
                <a:gridCol w="732708">
                  <a:extLst>
                    <a:ext uri="{9D8B030D-6E8A-4147-A177-3AD203B41FA5}">
                      <a16:colId xmlns:a16="http://schemas.microsoft.com/office/drawing/2014/main" xmlns="" val="4075893698"/>
                    </a:ext>
                  </a:extLst>
                </a:gridCol>
                <a:gridCol w="732708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12.504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15.697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23.593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20.953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23.951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24.173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14.895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9.938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20.653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26.083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27.463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28.754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248.657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4.710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5.119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7.905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8.238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6.910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5.455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4.380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6.090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7.991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9.092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8.007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81.746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3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12.680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13.497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16.676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15.323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17.408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15.916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13.456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9.001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15.980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17.086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17.296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19.148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183.468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20.791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21.622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26.948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24.983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26.840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26.331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19.153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26.222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26.973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27.872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30.754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303.292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57809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096642"/>
              </p:ext>
            </p:extLst>
          </p:nvPr>
        </p:nvGraphicFramePr>
        <p:xfrm>
          <a:off x="659394" y="764704"/>
          <a:ext cx="10873212" cy="5564544"/>
        </p:xfrm>
        <a:graphic>
          <a:graphicData uri="http://schemas.openxmlformats.org/drawingml/2006/table">
            <a:tbl>
              <a:tblPr/>
              <a:tblGrid>
                <a:gridCol w="21287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71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671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6711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671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6711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6711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6711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6711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67111">
                  <a:extLst>
                    <a:ext uri="{9D8B030D-6E8A-4147-A177-3AD203B41FA5}">
                      <a16:colId xmlns:a16="http://schemas.microsoft.com/office/drawing/2014/main" xmlns="" val="307603935"/>
                    </a:ext>
                  </a:extLst>
                </a:gridCol>
                <a:gridCol w="667111">
                  <a:extLst>
                    <a:ext uri="{9D8B030D-6E8A-4147-A177-3AD203B41FA5}">
                      <a16:colId xmlns:a16="http://schemas.microsoft.com/office/drawing/2014/main" xmlns="" val="1966449330"/>
                    </a:ext>
                  </a:extLst>
                </a:gridCol>
                <a:gridCol w="667111">
                  <a:extLst>
                    <a:ext uri="{9D8B030D-6E8A-4147-A177-3AD203B41FA5}">
                      <a16:colId xmlns:a16="http://schemas.microsoft.com/office/drawing/2014/main" xmlns="" val="656891330"/>
                    </a:ext>
                  </a:extLst>
                </a:gridCol>
                <a:gridCol w="667111">
                  <a:extLst>
                    <a:ext uri="{9D8B030D-6E8A-4147-A177-3AD203B41FA5}">
                      <a16:colId xmlns:a16="http://schemas.microsoft.com/office/drawing/2014/main" xmlns="" val="3408960458"/>
                    </a:ext>
                  </a:extLst>
                </a:gridCol>
                <a:gridCol w="739112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67829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6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4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5.226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4.917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3.777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3.692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4.308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3.877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50.417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9.195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4.767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4.857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4.939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3.361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5.591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5.217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54.953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11.284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33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2.508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18.482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53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63244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44624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Peso % del Fatturato e degli Spazi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A totale anno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691656"/>
              </p:ext>
            </p:extLst>
          </p:nvPr>
        </p:nvGraphicFramePr>
        <p:xfrm>
          <a:off x="814341" y="1448644"/>
          <a:ext cx="10563318" cy="4283637"/>
        </p:xfrm>
        <a:graphic>
          <a:graphicData uri="http://schemas.openxmlformats.org/drawingml/2006/table">
            <a:tbl>
              <a:tblPr/>
              <a:tblGrid>
                <a:gridCol w="12176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12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388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823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845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34470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254215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Netto</a:t>
                      </a:r>
                      <a:endParaRPr lang="it-IT" sz="14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 2018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(per 1.000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 </a:t>
                      </a:r>
                      <a:endParaRPr lang="it-IT" sz="14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</a:t>
                      </a:r>
                      <a:endParaRPr lang="it-IT" sz="14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 </a:t>
                      </a:r>
                      <a:endParaRPr lang="it-IT" sz="14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</a:t>
                      </a:r>
                      <a:endParaRPr lang="it-IT" sz="14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4470"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effectLst/>
                          <a:latin typeface="Arial" panose="020B0604020202020204" pitchFamily="34" charset="0"/>
                        </a:rPr>
                        <a:t>555.977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effectLst/>
                          <a:latin typeface="Arial" panose="020B0604020202020204" pitchFamily="34" charset="0"/>
                        </a:rPr>
                        <a:t>409.782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Nazionale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248.657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44,7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44,1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81.746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19,9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19,3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183.468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303.292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50.417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9.195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54.953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11,4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11.284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Finanziaria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18.482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4.265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612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65689"/>
              </p:ext>
            </p:extLst>
          </p:nvPr>
        </p:nvGraphicFramePr>
        <p:xfrm>
          <a:off x="732000" y="1021080"/>
          <a:ext cx="10728000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17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9090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2630"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Marittimo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(Gen.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(Y)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Piace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Cucinare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(Feb.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Sud (Apr.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Esquire (Nov.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Giallo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Zafferano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(Apr.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Mag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(Mar.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Millennium (Mag.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Spy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Uomini e Donne Magazine (Mar.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Visto Tv (Mar.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Guide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ed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(I)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Youngtimer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(Mag.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Automotive (P)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8484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004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806674"/>
              </p:ext>
            </p:extLst>
          </p:nvPr>
        </p:nvGraphicFramePr>
        <p:xfrm>
          <a:off x="732000" y="838200"/>
          <a:ext cx="107280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17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49879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0924"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(Lug.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Benessere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(G)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Cucina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no </a:t>
                      </a:r>
                      <a:r>
                        <a:rPr lang="it-IT" altLang="it-IT" sz="1800" b="1" i="0" kern="1200" baseline="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Problem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(Dic. 2018)</a:t>
                      </a:r>
                      <a:endParaRPr lang="it-IT" alt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Gioia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(Nov. 2018)</a:t>
                      </a:r>
                      <a:endParaRPr lang="it-IT" alt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Attualità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(A)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Guida Cucina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(Dic. 2018)</a:t>
                      </a:r>
                      <a:endParaRPr lang="it-IT" alt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M.C.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Bis Sfilate (Gen. 2018)</a:t>
                      </a:r>
                      <a:endParaRPr lang="it-IT" alt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Sorrisi in Tavola (Mar.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Visto (Dic.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Bambini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9240915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Gioiello (Gen.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2805945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Sposa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22983769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Uomo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kern="12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kern="120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62314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92608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</a:t>
            </a:r>
            <a:r>
              <a:rPr lang="it-IT" altLang="it-IT" sz="2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Totale (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per 1.000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)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2245744" y="660759"/>
            <a:ext cx="8175008" cy="5622139"/>
            <a:chOff x="2245744" y="660759"/>
            <a:chExt cx="8175008" cy="5622139"/>
          </a:xfrm>
        </p:grpSpPr>
        <p:graphicFrame>
          <p:nvGraphicFramePr>
            <p:cNvPr id="22" name="Grafico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19866806"/>
                </p:ext>
              </p:extLst>
            </p:nvPr>
          </p:nvGraphicFramePr>
          <p:xfrm>
            <a:off x="2245744" y="660759"/>
            <a:ext cx="7700512" cy="50285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3" name="Gruppo 2"/>
            <p:cNvGrpSpPr/>
            <p:nvPr/>
          </p:nvGrpSpPr>
          <p:grpSpPr>
            <a:xfrm>
              <a:off x="4871944" y="6021288"/>
              <a:ext cx="5548808" cy="261610"/>
              <a:chOff x="4871944" y="6021288"/>
              <a:chExt cx="5548808" cy="261610"/>
            </a:xfrm>
          </p:grpSpPr>
          <p:sp>
            <p:nvSpPr>
              <p:cNvPr id="27" name="CasellaDiTesto 26"/>
              <p:cNvSpPr txBox="1"/>
              <p:nvPr/>
            </p:nvSpPr>
            <p:spPr>
              <a:xfrm>
                <a:off x="5162640" y="6021288"/>
                <a:ext cx="10469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Settimanali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  <p:sp>
            <p:nvSpPr>
              <p:cNvPr id="28" name="Rettangolo 27"/>
              <p:cNvSpPr/>
              <p:nvPr/>
            </p:nvSpPr>
            <p:spPr bwMode="auto">
              <a:xfrm>
                <a:off x="4871944" y="6070215"/>
                <a:ext cx="288032" cy="163757"/>
              </a:xfrm>
              <a:prstGeom prst="rect">
                <a:avLst/>
              </a:prstGeom>
              <a:solidFill>
                <a:srgbClr val="576B8A"/>
              </a:solidFill>
              <a:ln w="28575">
                <a:solidFill>
                  <a:srgbClr val="576B8A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6683192" y="6021288"/>
                <a:ext cx="74370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Mensili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  <p:sp>
            <p:nvSpPr>
              <p:cNvPr id="30" name="Rettangolo 29"/>
              <p:cNvSpPr/>
              <p:nvPr/>
            </p:nvSpPr>
            <p:spPr bwMode="auto">
              <a:xfrm>
                <a:off x="6379920" y="6070215"/>
                <a:ext cx="288032" cy="163757"/>
              </a:xfrm>
              <a:prstGeom prst="rect">
                <a:avLst/>
              </a:prstGeom>
              <a:solidFill>
                <a:srgbClr val="FFB400"/>
              </a:solidFill>
              <a:ln w="28575">
                <a:solidFill>
                  <a:srgbClr val="FFB4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1" name="CasellaDiTesto 30"/>
              <p:cNvSpPr txBox="1"/>
              <p:nvPr/>
            </p:nvSpPr>
            <p:spPr>
              <a:xfrm>
                <a:off x="9772752" y="6026093"/>
                <a:ext cx="648000" cy="25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Diff % </a:t>
                </a:r>
                <a:endParaRPr lang="en-US" dirty="0"/>
              </a:p>
            </p:txBody>
          </p:sp>
          <p:sp>
            <p:nvSpPr>
              <p:cNvPr id="32" name="Rettangolo 31"/>
              <p:cNvSpPr/>
              <p:nvPr/>
            </p:nvSpPr>
            <p:spPr bwMode="auto">
              <a:xfrm>
                <a:off x="9462624" y="6070215"/>
                <a:ext cx="288032" cy="163757"/>
              </a:xfrm>
              <a:prstGeom prst="rect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" name="CasellaDiTesto 32"/>
              <p:cNvSpPr txBox="1"/>
              <p:nvPr/>
            </p:nvSpPr>
            <p:spPr>
              <a:xfrm>
                <a:off x="7930952" y="6021288"/>
                <a:ext cx="14969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Altre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periodicità</a:t>
                </a:r>
                <a:endParaRPr lang="en-US" dirty="0"/>
              </a:p>
            </p:txBody>
          </p:sp>
          <p:sp>
            <p:nvSpPr>
              <p:cNvPr id="34" name="Rettangolo 33"/>
              <p:cNvSpPr/>
              <p:nvPr/>
            </p:nvSpPr>
            <p:spPr bwMode="auto">
              <a:xfrm>
                <a:off x="7627680" y="6070215"/>
                <a:ext cx="288032" cy="163757"/>
              </a:xfrm>
              <a:prstGeom prst="rect">
                <a:avLst/>
              </a:prstGeom>
              <a:solidFill>
                <a:srgbClr val="92D050"/>
              </a:solidFill>
              <a:ln w="28575">
                <a:solidFill>
                  <a:srgbClr val="92D05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Parentesi graffa chiusa 24"/>
            <p:cNvSpPr/>
            <p:nvPr/>
          </p:nvSpPr>
          <p:spPr bwMode="auto">
            <a:xfrm>
              <a:off x="8976319" y="1751932"/>
              <a:ext cx="72910" cy="3060000"/>
            </a:xfrm>
            <a:prstGeom prst="rightBrac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9311768" y="3107584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-8,8%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6011746" y="1196752"/>
              <a:ext cx="804334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-44,3%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6024072" y="2455882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-9,6%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6024072" y="3769462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-6,0%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Rettangolo 19"/>
          <p:cNvSpPr/>
          <p:nvPr/>
        </p:nvSpPr>
        <p:spPr>
          <a:xfrm>
            <a:off x="623392" y="6381328"/>
            <a:ext cx="352860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 dati sono consultabili alla Tavola IV del report</a:t>
            </a:r>
            <a:endParaRPr lang="it-IT" sz="10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81438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510147"/>
              </p:ext>
            </p:extLst>
          </p:nvPr>
        </p:nvGraphicFramePr>
        <p:xfrm>
          <a:off x="923813" y="934566"/>
          <a:ext cx="10344374" cy="5217588"/>
        </p:xfrm>
        <a:graphic>
          <a:graphicData uri="http://schemas.openxmlformats.org/drawingml/2006/table">
            <a:tbl>
              <a:tblPr/>
              <a:tblGrid>
                <a:gridCol w="16449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81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581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810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5810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5810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5810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5810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58109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58109">
                  <a:extLst>
                    <a:ext uri="{9D8B030D-6E8A-4147-A177-3AD203B41FA5}">
                      <a16:colId xmlns:a16="http://schemas.microsoft.com/office/drawing/2014/main" xmlns="" val="1368209036"/>
                    </a:ext>
                  </a:extLst>
                </a:gridCol>
                <a:gridCol w="658109">
                  <a:extLst>
                    <a:ext uri="{9D8B030D-6E8A-4147-A177-3AD203B41FA5}">
                      <a16:colId xmlns:a16="http://schemas.microsoft.com/office/drawing/2014/main" xmlns="" val="4027204992"/>
                    </a:ext>
                  </a:extLst>
                </a:gridCol>
                <a:gridCol w="658109">
                  <a:extLst>
                    <a:ext uri="{9D8B030D-6E8A-4147-A177-3AD203B41FA5}">
                      <a16:colId xmlns:a16="http://schemas.microsoft.com/office/drawing/2014/main" xmlns="" val="2245583096"/>
                    </a:ext>
                  </a:extLst>
                </a:gridCol>
                <a:gridCol w="658109">
                  <a:extLst>
                    <a:ext uri="{9D8B030D-6E8A-4147-A177-3AD203B41FA5}">
                      <a16:colId xmlns:a16="http://schemas.microsoft.com/office/drawing/2014/main" xmlns="" val="2373193776"/>
                    </a:ext>
                  </a:extLst>
                </a:gridCol>
                <a:gridCol w="80212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Totale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10.229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35.750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36.600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31.039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24.195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14.425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35.348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37.062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32.080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26.126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317.392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2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546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5.227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13.064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20.112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16.354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17.789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13.121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7.780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8.445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18.741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20.045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17.705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14.488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172.872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8.062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14.760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19.442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12.835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10.479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6.485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15.419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11.127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137.028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1.246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7.492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291,7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-33,7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05931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066613"/>
              </p:ext>
            </p:extLst>
          </p:nvPr>
        </p:nvGraphicFramePr>
        <p:xfrm>
          <a:off x="371366" y="764391"/>
          <a:ext cx="11449269" cy="5743528"/>
        </p:xfrm>
        <a:graphic>
          <a:graphicData uri="http://schemas.openxmlformats.org/drawingml/2006/table">
            <a:tbl>
              <a:tblPr/>
              <a:tblGrid>
                <a:gridCol w="22524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74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074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0744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0744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0744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0744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0744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0744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07447">
                  <a:extLst>
                    <a:ext uri="{9D8B030D-6E8A-4147-A177-3AD203B41FA5}">
                      <a16:colId xmlns:a16="http://schemas.microsoft.com/office/drawing/2014/main" xmlns="" val="3967654777"/>
                    </a:ext>
                  </a:extLst>
                </a:gridCol>
                <a:gridCol w="707447">
                  <a:extLst>
                    <a:ext uri="{9D8B030D-6E8A-4147-A177-3AD203B41FA5}">
                      <a16:colId xmlns:a16="http://schemas.microsoft.com/office/drawing/2014/main" xmlns="" val="4092370696"/>
                    </a:ext>
                  </a:extLst>
                </a:gridCol>
                <a:gridCol w="707447">
                  <a:extLst>
                    <a:ext uri="{9D8B030D-6E8A-4147-A177-3AD203B41FA5}">
                      <a16:colId xmlns:a16="http://schemas.microsoft.com/office/drawing/2014/main" xmlns="" val="550334411"/>
                    </a:ext>
                  </a:extLst>
                </a:gridCol>
                <a:gridCol w="707447">
                  <a:extLst>
                    <a:ext uri="{9D8B030D-6E8A-4147-A177-3AD203B41FA5}">
                      <a16:colId xmlns:a16="http://schemas.microsoft.com/office/drawing/2014/main" xmlns="" val="1352471000"/>
                    </a:ext>
                  </a:extLst>
                </a:gridCol>
                <a:gridCol w="70744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684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9.481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19.532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33.272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31.967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27.200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21.275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13.345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11.936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31.297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33.700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28.433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23.474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284.911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</a:t>
                      </a:r>
                      <a:r>
                        <a:rPr kumimoji="0" lang="it-IT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Spazio 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3.647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9.142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9.810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9.152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7.779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8.750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9.615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9.251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8.224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92.274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4.911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12.280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18.788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15.030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15.995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12.068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7.236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7.982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17.053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18.936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16.284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13.285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159.847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2.208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5.594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5.208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4.711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3.478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4.148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4.823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5.724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5.431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4.793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55.355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4.192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7.047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13.662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16.164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10.854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8.624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5.959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3.860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13.164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10.944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9.691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117.966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1.230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3.149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4.237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3.254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2.748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1.997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1.400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3.408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3.476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3.398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3.135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33.365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1.080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1.205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7.098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-32,2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-22,0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435343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e Spazio Tabellare 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972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49326" y="182166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PERIODICI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Speciale 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603465"/>
              </p:ext>
            </p:extLst>
          </p:nvPr>
        </p:nvGraphicFramePr>
        <p:xfrm>
          <a:off x="668397" y="939203"/>
          <a:ext cx="10855207" cy="4983428"/>
        </p:xfrm>
        <a:graphic>
          <a:graphicData uri="http://schemas.openxmlformats.org/drawingml/2006/table">
            <a:tbl>
              <a:tblPr/>
              <a:tblGrid>
                <a:gridCol w="20225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83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683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683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6835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6835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6835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6835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6835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68354">
                  <a:extLst>
                    <a:ext uri="{9D8B030D-6E8A-4147-A177-3AD203B41FA5}">
                      <a16:colId xmlns:a16="http://schemas.microsoft.com/office/drawing/2014/main" xmlns="" val="3229721000"/>
                    </a:ext>
                  </a:extLst>
                </a:gridCol>
                <a:gridCol w="668354">
                  <a:extLst>
                    <a:ext uri="{9D8B030D-6E8A-4147-A177-3AD203B41FA5}">
                      <a16:colId xmlns:a16="http://schemas.microsoft.com/office/drawing/2014/main" xmlns="" val="3969787992"/>
                    </a:ext>
                  </a:extLst>
                </a:gridCol>
                <a:gridCol w="668354">
                  <a:extLst>
                    <a:ext uri="{9D8B030D-6E8A-4147-A177-3AD203B41FA5}">
                      <a16:colId xmlns:a16="http://schemas.microsoft.com/office/drawing/2014/main" xmlns="" val="4168977094"/>
                    </a:ext>
                  </a:extLst>
                </a:gridCol>
                <a:gridCol w="668354">
                  <a:extLst>
                    <a:ext uri="{9D8B030D-6E8A-4147-A177-3AD203B41FA5}">
                      <a16:colId xmlns:a16="http://schemas.microsoft.com/office/drawing/2014/main" xmlns="" val="3158251527"/>
                    </a:ext>
                  </a:extLst>
                </a:gridCol>
                <a:gridCol w="81237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Speciale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748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3.838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3.362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3.647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2.652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9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1.688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1.422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1.204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13.025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3.278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1.981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2.255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2.248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2.185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1.436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19.062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-52,7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774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Dicembre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999199"/>
              </p:ext>
            </p:extLst>
          </p:nvPr>
        </p:nvGraphicFramePr>
        <p:xfrm>
          <a:off x="605390" y="1052737"/>
          <a:ext cx="10981220" cy="4936021"/>
        </p:xfrm>
        <a:graphic>
          <a:graphicData uri="http://schemas.openxmlformats.org/drawingml/2006/table">
            <a:tbl>
              <a:tblPr/>
              <a:tblGrid>
                <a:gridCol w="26138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602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29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067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65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997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1954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3016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1940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31642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A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119.246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28.568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D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moda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53.543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-11,7%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8.078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-11,7%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T1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Arredamento design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21.237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4.120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stili di vita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19.115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5.044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H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18.094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13.110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Automotive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15.708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-16,9%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3.847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O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Economia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13.698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18,1%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1.682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2,6%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750120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Dicembre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785152"/>
              </p:ext>
            </p:extLst>
          </p:nvPr>
        </p:nvGraphicFramePr>
        <p:xfrm>
          <a:off x="577064" y="1052737"/>
          <a:ext cx="10847528" cy="4936021"/>
        </p:xfrm>
        <a:graphic>
          <a:graphicData uri="http://schemas.openxmlformats.org/drawingml/2006/table">
            <a:tbl>
              <a:tblPr/>
              <a:tblGrid>
                <a:gridCol w="26090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23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39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96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5024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658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0076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1275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L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12.012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-31,6%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3.254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-18,6%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U – Arredamento</a:t>
                      </a:r>
                    </a:p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professionale</a:t>
                      </a:r>
                      <a:endParaRPr lang="it-IT" sz="15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9.816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3.340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T2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Arredamento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6.206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2.666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Benessere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5.040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-13,0%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3.610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1 - Altri Maschili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4.915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1.720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6,1%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R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Turismo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4.626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12,5%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2.116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E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Cucina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3.534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2.118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2882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Dicembre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678580"/>
              </p:ext>
            </p:extLst>
          </p:nvPr>
        </p:nvGraphicFramePr>
        <p:xfrm>
          <a:off x="577064" y="1052737"/>
          <a:ext cx="10847528" cy="3938404"/>
        </p:xfrm>
        <a:graphic>
          <a:graphicData uri="http://schemas.openxmlformats.org/drawingml/2006/table">
            <a:tbl>
              <a:tblPr/>
              <a:tblGrid>
                <a:gridCol w="26090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23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39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96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5024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658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0076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1275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V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Professionali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2.803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-59,9%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1.162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-46,4%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-22,5%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X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Natura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2.266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18,4%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B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Femminili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1.010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-16,8%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2.803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-11,6%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I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Guide e altri 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12,2%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1.614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-20,0%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1000483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Gruppi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 e Y*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3.745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2.750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-5,2%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4" name="Rettangolo 3"/>
          <p:cNvSpPr/>
          <p:nvPr/>
        </p:nvSpPr>
        <p:spPr>
          <a:xfrm>
            <a:off x="1055440" y="5602687"/>
            <a:ext cx="10009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dirty="0"/>
              <a:t>* I </a:t>
            </a:r>
            <a:r>
              <a:rPr lang="it-IT" sz="1200" dirty="0" smtClean="0"/>
              <a:t>gruppi Bambini e Ragazzi (S) e Varie (Y) presentano nel </a:t>
            </a:r>
            <a:r>
              <a:rPr lang="it-IT" sz="1200" dirty="0"/>
              <a:t>mese di </a:t>
            </a:r>
            <a:r>
              <a:rPr lang="it-IT" sz="1200" dirty="0" smtClean="0"/>
              <a:t>Dicembre 2018 </a:t>
            </a:r>
            <a:r>
              <a:rPr lang="it-IT" sz="1200" dirty="0"/>
              <a:t>un problema di riservatezza </a:t>
            </a:r>
            <a:r>
              <a:rPr lang="it-IT" sz="1200" dirty="0" smtClean="0"/>
              <a:t>dovuto </a:t>
            </a:r>
            <a:r>
              <a:rPr lang="it-IT" sz="1200" dirty="0"/>
              <a:t>al numero di testate </a:t>
            </a:r>
            <a:r>
              <a:rPr lang="it-IT" sz="1200" dirty="0" smtClean="0"/>
              <a:t>pubblicate; per </a:t>
            </a:r>
            <a:r>
              <a:rPr lang="it-IT" sz="1200" dirty="0"/>
              <a:t>questa ragione sono stati temporaneamente raggruppati tra loro. </a:t>
            </a:r>
          </a:p>
        </p:txBody>
      </p:sp>
    </p:spTree>
    <p:extLst>
      <p:ext uri="{BB962C8B-B14F-4D97-AF65-F5344CB8AC3E}">
        <p14:creationId xmlns:p14="http://schemas.microsoft.com/office/powerpoint/2010/main" val="351794960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26794</TotalTime>
  <Words>2400</Words>
  <Application>Microsoft Office PowerPoint</Application>
  <PresentationFormat>Widescreen</PresentationFormat>
  <Paragraphs>1422</Paragraphs>
  <Slides>17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17</vt:i4>
      </vt:variant>
    </vt:vector>
  </HeadingPairs>
  <TitlesOfParts>
    <vt:vector size="26" baseType="lpstr">
      <vt:lpstr>Arial</vt:lpstr>
      <vt:lpstr>Arial Black</vt:lpstr>
      <vt:lpstr>Calibri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Testate divise per Gruppi Periodo Gennaio 2017 – Dicembre 2018 - FATTURATI (per 1.000) E SPAZI </vt:lpstr>
      <vt:lpstr> Testate divise per Gruppi Periodo Gennaio 2017 – Dicembre 2018 - FATTURATI (per 1.000) E SPAZI </vt:lpstr>
      <vt:lpstr> Testate divise per Gruppi Periodo Gennaio 2017 – Dicembre 2018 - FATTURATI (per 1.000) E SPAZI 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Reply Consulting</dc:creator>
  <cp:lastModifiedBy>Selvaggi Laura</cp:lastModifiedBy>
  <cp:revision>2118</cp:revision>
  <cp:lastPrinted>2019-01-24T14:38:50Z</cp:lastPrinted>
  <dcterms:created xsi:type="dcterms:W3CDTF">2006-03-29T09:09:15Z</dcterms:created>
  <dcterms:modified xsi:type="dcterms:W3CDTF">2019-01-25T11:57:21Z</dcterms:modified>
</cp:coreProperties>
</file>