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3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4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5.xml" ContentType="application/vnd.openxmlformats-officedocument.presentationml.notesSlide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9" r:id="rId1"/>
    <p:sldMasterId id="2147483663" r:id="rId2"/>
    <p:sldMasterId id="2147483696" r:id="rId3"/>
    <p:sldMasterId id="2147483712" r:id="rId4"/>
  </p:sldMasterIdLst>
  <p:notesMasterIdLst>
    <p:notesMasterId r:id="rId15"/>
  </p:notesMasterIdLst>
  <p:handoutMasterIdLst>
    <p:handoutMasterId r:id="rId16"/>
  </p:handoutMasterIdLst>
  <p:sldIdLst>
    <p:sldId id="407" r:id="rId5"/>
    <p:sldId id="396" r:id="rId6"/>
    <p:sldId id="389" r:id="rId7"/>
    <p:sldId id="393" r:id="rId8"/>
    <p:sldId id="373" r:id="rId9"/>
    <p:sldId id="411" r:id="rId10"/>
    <p:sldId id="410" r:id="rId11"/>
    <p:sldId id="387" r:id="rId12"/>
    <p:sldId id="388" r:id="rId13"/>
    <p:sldId id="408" r:id="rId14"/>
  </p:sldIdLst>
  <p:sldSz cx="12192000" cy="6858000"/>
  <p:notesSz cx="6797675" cy="9928225"/>
  <p:defaultTextStyle>
    <a:defPPr>
      <a:defRPr lang="it-IT"/>
    </a:defPPr>
    <a:lvl1pPr algn="l" rtl="0" fontAlgn="base">
      <a:spcBef>
        <a:spcPct val="0"/>
      </a:spcBef>
      <a:spcAft>
        <a:spcPct val="0"/>
      </a:spcAft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8" userDrawn="1">
          <p15:clr>
            <a:srgbClr val="A4A3A4"/>
          </p15:clr>
        </p15:guide>
        <p15:guide id="2" pos="2142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astelli Chiara" initials="CC" lastIdx="3" clrIdx="0"/>
  <p:cmAuthor id="1" name="Selvaggi Laura" initials="SL" lastIdx="2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467A"/>
    <a:srgbClr val="FDE88D"/>
    <a:srgbClr val="002060"/>
    <a:srgbClr val="00266B"/>
    <a:srgbClr val="FFD88B"/>
    <a:srgbClr val="EE832A"/>
    <a:srgbClr val="FFB219"/>
    <a:srgbClr val="FFB400"/>
    <a:srgbClr val="FFDC95"/>
    <a:srgbClr val="DBE2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Nessuno stile, griglia tabel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A488322-F2BA-4B5B-9748-0D474271808F}" styleName="Stile medio 3 - Colore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D5ABB26-0587-4C30-8999-92F81FD0307C}" styleName="Nessuno stile, nessuna grigli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Stile con tema 1 - Colore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Stile con tema 1 - Colore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Stile con tema 1 - Colore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574" autoAdjust="0"/>
    <p:restoredTop sz="94364" autoAdjust="0"/>
  </p:normalViewPr>
  <p:slideViewPr>
    <p:cSldViewPr>
      <p:cViewPr varScale="1">
        <p:scale>
          <a:sx n="67" d="100"/>
          <a:sy n="67" d="100"/>
        </p:scale>
        <p:origin x="876" y="54"/>
      </p:cViewPr>
      <p:guideLst>
        <p:guide orient="horz" pos="2160"/>
        <p:guide pos="3840"/>
      </p:guideLst>
    </p:cSldViewPr>
  </p:slideViewPr>
  <p:outlineViewPr>
    <p:cViewPr>
      <p:scale>
        <a:sx n="25" d="100"/>
        <a:sy n="25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0" d="100"/>
          <a:sy n="50" d="100"/>
        </p:scale>
        <p:origin x="2898" y="42"/>
      </p:cViewPr>
      <p:guideLst>
        <p:guide orient="horz" pos="3128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.sacchi\Documents\Clienti%20-%20FCP\AssoRadio\2019\01.%20Gennaio\Elaborati%20finali\Secondi%20di%20Avvisi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.sacchi\Documents\Clienti%20-%20FCP\AssoRadio\2019\01.%20Gennaio\Elaborati%20finali\Secondi%20di%20Avvisi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.sacchi\Documents\Clienti%20-%20FCP\AssoRadio\2019\02.%20Febbraio\Elaborati%20finali\Trend%20Fatturato%20Totale%20per%20tabelle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Clienti\FCP\AssoRadio\dati\2016\02_Febbraio\Elaborati%20finali\Trend%20Fatturato%20Totale%20per%20tabelle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.sacchi\Documents\Clienti%20-%20FCP\AssoRadio\2019\02.%20Febbraio\Elaborati%20finali\Trend%20Fatturato%20Totale%20per%20tabelle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percentStacked"/>
        <c:varyColors val="0"/>
        <c:ser>
          <c:idx val="0"/>
          <c:order val="0"/>
          <c:tx>
            <c:v>&lt; 15" - Nazionale</c:v>
          </c:tx>
          <c:spPr>
            <a:solidFill>
              <a:srgbClr val="33CCCC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0,3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5-B8F2-48E2-B438-C3B4E10758C8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1,4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6-B8F2-48E2-B438-C3B4E10758C8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B-B8F2-48E2-B438-C3B4E10758C8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0,8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C-B8F2-48E2-B438-C3B4E10758C8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mtClean="0"/>
                      <a:t>0,9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D-B8F2-48E2-B438-C3B4E10758C8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('Grafico mensile'!$B$1:$M$1,'Grafico mensile'!$O$1:$P$1)</c:f>
              <c:strCache>
                <c:ptCount val="14"/>
                <c:pt idx="0">
                  <c:v>gen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mag</c:v>
                </c:pt>
                <c:pt idx="5">
                  <c:v>giu</c:v>
                </c:pt>
                <c:pt idx="6">
                  <c:v>lug</c:v>
                </c:pt>
                <c:pt idx="7">
                  <c:v>ago</c:v>
                </c:pt>
                <c:pt idx="8">
                  <c:v>set</c:v>
                </c:pt>
                <c:pt idx="9">
                  <c:v>ott</c:v>
                </c:pt>
                <c:pt idx="10">
                  <c:v>nov</c:v>
                </c:pt>
                <c:pt idx="11">
                  <c:v>dic</c:v>
                </c:pt>
                <c:pt idx="12">
                  <c:v>Tot. 2018</c:v>
                </c:pt>
                <c:pt idx="13">
                  <c:v>Tot. 2019</c:v>
                </c:pt>
              </c:strCache>
            </c:strRef>
          </c:cat>
          <c:val>
            <c:numRef>
              <c:f>('Grafico mensile'!$B$2:$D$2,'Grafico mensile'!$O$2:$P$2)</c:f>
              <c:numCache>
                <c:formatCode>0.0%</c:formatCode>
                <c:ptCount val="5"/>
                <c:pt idx="0">
                  <c:v>3.05278190532907E-3</c:v>
                </c:pt>
                <c:pt idx="1">
                  <c:v>1.4034694470809503E-2</c:v>
                </c:pt>
                <c:pt idx="2">
                  <c:v>0</c:v>
                </c:pt>
                <c:pt idx="3">
                  <c:v>7.833529451488486E-3</c:v>
                </c:pt>
                <c:pt idx="4">
                  <c:v>8.8065744697053798E-3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B8F2-48E2-B438-C3B4E10758C8}"/>
            </c:ext>
          </c:extLst>
        </c:ser>
        <c:ser>
          <c:idx val="1"/>
          <c:order val="1"/>
          <c:tx>
            <c:v>15" - Nazionale</c:v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15,6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1-B8F2-48E2-B438-C3B4E10758C8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14,4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2-B8F2-48E2-B438-C3B4E10758C8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A-B8F2-48E2-B438-C3B4E10758C8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11,8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3-B8F2-48E2-B438-C3B4E10758C8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mtClean="0"/>
                      <a:t>15,0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4-B8F2-48E2-B438-C3B4E10758C8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('Grafico mensile'!$B$1:$M$1,'Grafico mensile'!$O$1:$P$1)</c:f>
              <c:strCache>
                <c:ptCount val="14"/>
                <c:pt idx="0">
                  <c:v>gen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mag</c:v>
                </c:pt>
                <c:pt idx="5">
                  <c:v>giu</c:v>
                </c:pt>
                <c:pt idx="6">
                  <c:v>lug</c:v>
                </c:pt>
                <c:pt idx="7">
                  <c:v>ago</c:v>
                </c:pt>
                <c:pt idx="8">
                  <c:v>set</c:v>
                </c:pt>
                <c:pt idx="9">
                  <c:v>ott</c:v>
                </c:pt>
                <c:pt idx="10">
                  <c:v>nov</c:v>
                </c:pt>
                <c:pt idx="11">
                  <c:v>dic</c:v>
                </c:pt>
                <c:pt idx="12">
                  <c:v>Tot. 2018</c:v>
                </c:pt>
                <c:pt idx="13">
                  <c:v>Tot. 2019</c:v>
                </c:pt>
              </c:strCache>
            </c:strRef>
          </c:cat>
          <c:val>
            <c:numRef>
              <c:f>('Grafico mensile'!$B$3:$D$3,'Grafico mensile'!$O$3:$P$3)</c:f>
              <c:numCache>
                <c:formatCode>0.0%</c:formatCode>
                <c:ptCount val="5"/>
                <c:pt idx="0">
                  <c:v>0.15622958307556215</c:v>
                </c:pt>
                <c:pt idx="1">
                  <c:v>0.14443070737353819</c:v>
                </c:pt>
                <c:pt idx="2">
                  <c:v>0</c:v>
                </c:pt>
                <c:pt idx="3">
                  <c:v>0.11837418924124843</c:v>
                </c:pt>
                <c:pt idx="4">
                  <c:v>0.15004775610530383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B8F2-48E2-B438-C3B4E10758C8}"/>
            </c:ext>
          </c:extLst>
        </c:ser>
        <c:ser>
          <c:idx val="2"/>
          <c:order val="2"/>
          <c:tx>
            <c:v>20" - Nazionale</c:v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13,8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D-B8F2-48E2-B438-C3B4E10758C8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16,3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E-B8F2-48E2-B438-C3B4E10758C8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9-B8F2-48E2-B438-C3B4E10758C8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13,3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F-B8F2-48E2-B438-C3B4E10758C8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mtClean="0"/>
                      <a:t>15,1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0-B8F2-48E2-B438-C3B4E10758C8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('Grafico mensile'!$B$1:$M$1,'Grafico mensile'!$O$1:$P$1)</c:f>
              <c:strCache>
                <c:ptCount val="14"/>
                <c:pt idx="0">
                  <c:v>gen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mag</c:v>
                </c:pt>
                <c:pt idx="5">
                  <c:v>giu</c:v>
                </c:pt>
                <c:pt idx="6">
                  <c:v>lug</c:v>
                </c:pt>
                <c:pt idx="7">
                  <c:v>ago</c:v>
                </c:pt>
                <c:pt idx="8">
                  <c:v>set</c:v>
                </c:pt>
                <c:pt idx="9">
                  <c:v>ott</c:v>
                </c:pt>
                <c:pt idx="10">
                  <c:v>nov</c:v>
                </c:pt>
                <c:pt idx="11">
                  <c:v>dic</c:v>
                </c:pt>
                <c:pt idx="12">
                  <c:v>Tot. 2018</c:v>
                </c:pt>
                <c:pt idx="13">
                  <c:v>Tot. 2019</c:v>
                </c:pt>
              </c:strCache>
            </c:strRef>
          </c:cat>
          <c:val>
            <c:numRef>
              <c:f>('Grafico mensile'!$B$4:$D$4,'Grafico mensile'!$O$4:$P$4)</c:f>
              <c:numCache>
                <c:formatCode>0.0%</c:formatCode>
                <c:ptCount val="5"/>
                <c:pt idx="0">
                  <c:v>0.13826943498480354</c:v>
                </c:pt>
                <c:pt idx="1">
                  <c:v>0.16254496166656743</c:v>
                </c:pt>
                <c:pt idx="2">
                  <c:v>0</c:v>
                </c:pt>
                <c:pt idx="3">
                  <c:v>0.1333883373904074</c:v>
                </c:pt>
                <c:pt idx="4">
                  <c:v>0.15098819814058553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B8F2-48E2-B438-C3B4E10758C8}"/>
            </c:ext>
          </c:extLst>
        </c:ser>
        <c:ser>
          <c:idx val="3"/>
          <c:order val="3"/>
          <c:tx>
            <c:v>25" e 30" - Nazionale</c:v>
          </c:tx>
          <c:spPr>
            <a:solidFill>
              <a:srgbClr val="00467A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68,8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B8F2-48E2-B438-C3B4E10758C8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67,2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A-B8F2-48E2-B438-C3B4E10758C8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8-B8F2-48E2-B438-C3B4E10758C8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73,1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B-B8F2-48E2-B438-C3B4E10758C8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mtClean="0"/>
                      <a:t>68,0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C-B8F2-48E2-B438-C3B4E10758C8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('Grafico mensile'!$B$1:$M$1,'Grafico mensile'!$O$1:$P$1)</c:f>
              <c:strCache>
                <c:ptCount val="14"/>
                <c:pt idx="0">
                  <c:v>gen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mag</c:v>
                </c:pt>
                <c:pt idx="5">
                  <c:v>giu</c:v>
                </c:pt>
                <c:pt idx="6">
                  <c:v>lug</c:v>
                </c:pt>
                <c:pt idx="7">
                  <c:v>ago</c:v>
                </c:pt>
                <c:pt idx="8">
                  <c:v>set</c:v>
                </c:pt>
                <c:pt idx="9">
                  <c:v>ott</c:v>
                </c:pt>
                <c:pt idx="10">
                  <c:v>nov</c:v>
                </c:pt>
                <c:pt idx="11">
                  <c:v>dic</c:v>
                </c:pt>
                <c:pt idx="12">
                  <c:v>Tot. 2018</c:v>
                </c:pt>
                <c:pt idx="13">
                  <c:v>Tot. 2019</c:v>
                </c:pt>
              </c:strCache>
            </c:strRef>
          </c:cat>
          <c:val>
            <c:numRef>
              <c:f>('Grafico mensile'!$B$5:$D$5,'Grafico mensile'!$O$5:$P$5)</c:f>
              <c:numCache>
                <c:formatCode>0.0%</c:formatCode>
                <c:ptCount val="5"/>
                <c:pt idx="0">
                  <c:v>0.68832060377242132</c:v>
                </c:pt>
                <c:pt idx="1">
                  <c:v>0.67170050539189763</c:v>
                </c:pt>
                <c:pt idx="2">
                  <c:v>0</c:v>
                </c:pt>
                <c:pt idx="3">
                  <c:v>0.73119741243000713</c:v>
                </c:pt>
                <c:pt idx="4">
                  <c:v>0.67961277643261431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B8F2-48E2-B438-C3B4E10758C8}"/>
            </c:ext>
          </c:extLst>
        </c:ser>
        <c:ser>
          <c:idx val="4"/>
          <c:order val="4"/>
          <c:tx>
            <c:v>&gt; 30" - Nazionale</c:v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1,4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B8F2-48E2-B438-C3B4E10758C8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0,7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B8F2-48E2-B438-C3B4E10758C8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7-B8F2-48E2-B438-C3B4E10758C8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0,9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B8F2-48E2-B438-C3B4E10758C8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mtClean="0"/>
                      <a:t>1,1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8-B8F2-48E2-B438-C3B4E10758C8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('Grafico mensile'!$B$1:$M$1,'Grafico mensile'!$O$1:$P$1)</c:f>
              <c:strCache>
                <c:ptCount val="14"/>
                <c:pt idx="0">
                  <c:v>gen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mag</c:v>
                </c:pt>
                <c:pt idx="5">
                  <c:v>giu</c:v>
                </c:pt>
                <c:pt idx="6">
                  <c:v>lug</c:v>
                </c:pt>
                <c:pt idx="7">
                  <c:v>ago</c:v>
                </c:pt>
                <c:pt idx="8">
                  <c:v>set</c:v>
                </c:pt>
                <c:pt idx="9">
                  <c:v>ott</c:v>
                </c:pt>
                <c:pt idx="10">
                  <c:v>nov</c:v>
                </c:pt>
                <c:pt idx="11">
                  <c:v>dic</c:v>
                </c:pt>
                <c:pt idx="12">
                  <c:v>Tot. 2018</c:v>
                </c:pt>
                <c:pt idx="13">
                  <c:v>Tot. 2019</c:v>
                </c:pt>
              </c:strCache>
            </c:strRef>
          </c:cat>
          <c:val>
            <c:numRef>
              <c:f>('Grafico mensile'!$B$6:$D$6,'Grafico mensile'!$O$6:$P$6)</c:f>
              <c:numCache>
                <c:formatCode>0.0%</c:formatCode>
                <c:ptCount val="5"/>
                <c:pt idx="0">
                  <c:v>1.4127596261883976E-2</c:v>
                </c:pt>
                <c:pt idx="1">
                  <c:v>7.2891310971872469E-3</c:v>
                </c:pt>
                <c:pt idx="2">
                  <c:v>0</c:v>
                </c:pt>
                <c:pt idx="3">
                  <c:v>9.2065314868485376E-3</c:v>
                </c:pt>
                <c:pt idx="4">
                  <c:v>1.0544694851790923E-2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B8F2-48E2-B438-C3B4E10758C8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50"/>
        <c:overlap val="100"/>
        <c:axId val="164848672"/>
        <c:axId val="164849064"/>
      </c:barChart>
      <c:catAx>
        <c:axId val="16484867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64849064"/>
        <c:crosses val="autoZero"/>
        <c:auto val="1"/>
        <c:lblAlgn val="ctr"/>
        <c:lblOffset val="100"/>
        <c:noMultiLvlLbl val="0"/>
      </c:catAx>
      <c:valAx>
        <c:axId val="164849064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164848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9273044802047808E-2"/>
          <c:y val="3.0379913760949596E-2"/>
          <c:w val="0.87928814558133395"/>
          <c:h val="0.69925184580595123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'Trend storico'!$C$30</c:f>
              <c:strCache>
                <c:ptCount val="1"/>
                <c:pt idx="0">
                  <c:v>&lt; 15" - Nazionale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25-F386-45B4-A2F3-1FF427745EE5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26-F386-45B4-A2F3-1FF427745EE5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0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27-F386-45B4-A2F3-1FF427745EE5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0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28-F386-45B4-A2F3-1FF427745EE5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mtClean="0"/>
                      <a:t>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29-F386-45B4-A2F3-1FF427745EE5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smtClean="0"/>
                      <a:t>0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2A-F386-45B4-A2F3-1FF427745EE5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en-US" smtClean="0"/>
                      <a:t>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2B-F386-45B4-A2F3-1FF427745EE5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/>
              <c:tx>
                <c:rich>
                  <a:bodyPr/>
                  <a:lstStyle/>
                  <a:p>
                    <a:r>
                      <a:rPr lang="en-US" smtClean="0"/>
                      <a:t>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2C-F386-45B4-A2F3-1FF427745EE5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3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'Trend storico'!$B$31:$B$38</c:f>
              <c:numCache>
                <c:formatCode>General</c:formatCode>
                <c:ptCount val="8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</c:numCache>
            </c:numRef>
          </c:cat>
          <c:val>
            <c:numRef>
              <c:f>'Trend storico'!$C$31:$C$38</c:f>
              <c:numCache>
                <c:formatCode>0%</c:formatCode>
                <c:ptCount val="8"/>
                <c:pt idx="0">
                  <c:v>1.4679834342147181E-2</c:v>
                </c:pt>
                <c:pt idx="1">
                  <c:v>1.0612026496448417E-2</c:v>
                </c:pt>
                <c:pt idx="2">
                  <c:v>2.2189633871041127E-3</c:v>
                </c:pt>
                <c:pt idx="3">
                  <c:v>3.0933726833722902E-3</c:v>
                </c:pt>
                <c:pt idx="4">
                  <c:v>6.8474017933441737E-3</c:v>
                </c:pt>
                <c:pt idx="5">
                  <c:v>3.0559073375271985E-3</c:v>
                </c:pt>
                <c:pt idx="6">
                  <c:v>1.261684639872533E-2</c:v>
                </c:pt>
                <c:pt idx="7">
                  <c:v>1.4034694470809503E-2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F386-45B4-A2F3-1FF427745EE5}"/>
            </c:ext>
          </c:extLst>
        </c:ser>
        <c:ser>
          <c:idx val="1"/>
          <c:order val="1"/>
          <c:tx>
            <c:strRef>
              <c:f>'Trend storico'!$D$30</c:f>
              <c:strCache>
                <c:ptCount val="1"/>
                <c:pt idx="0">
                  <c:v>15" - Nazionale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15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D-F386-45B4-A2F3-1FF427745EE5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9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E-F386-45B4-A2F3-1FF427745EE5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14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F-F386-45B4-A2F3-1FF427745EE5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13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20-F386-45B4-A2F3-1FF427745EE5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mtClean="0"/>
                      <a:t>17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21-F386-45B4-A2F3-1FF427745EE5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smtClean="0"/>
                      <a:t>14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22-F386-45B4-A2F3-1FF427745EE5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en-US" smtClean="0"/>
                      <a:t>12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23-F386-45B4-A2F3-1FF427745EE5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/>
              <c:tx>
                <c:rich>
                  <a:bodyPr/>
                  <a:lstStyle/>
                  <a:p>
                    <a:r>
                      <a:rPr lang="en-US" smtClean="0"/>
                      <a:t>14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24-F386-45B4-A2F3-1FF427745EE5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3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'Trend storico'!$B$31:$B$38</c:f>
              <c:numCache>
                <c:formatCode>General</c:formatCode>
                <c:ptCount val="8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</c:numCache>
            </c:numRef>
          </c:cat>
          <c:val>
            <c:numRef>
              <c:f>'Trend storico'!$D$31:$D$38</c:f>
              <c:numCache>
                <c:formatCode>0%</c:formatCode>
                <c:ptCount val="8"/>
                <c:pt idx="0">
                  <c:v>0.1488896801154358</c:v>
                </c:pt>
                <c:pt idx="1">
                  <c:v>9.3247439792578019E-2</c:v>
                </c:pt>
                <c:pt idx="2">
                  <c:v>0.14193140813176583</c:v>
                </c:pt>
                <c:pt idx="3">
                  <c:v>0.12715371915320814</c:v>
                </c:pt>
                <c:pt idx="4">
                  <c:v>0.17348243768881591</c:v>
                </c:pt>
                <c:pt idx="5">
                  <c:v>0.1370996692027675</c:v>
                </c:pt>
                <c:pt idx="6">
                  <c:v>0.11985095084091749</c:v>
                </c:pt>
                <c:pt idx="7">
                  <c:v>0.14443070737353819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F386-45B4-A2F3-1FF427745EE5}"/>
            </c:ext>
          </c:extLst>
        </c:ser>
        <c:ser>
          <c:idx val="2"/>
          <c:order val="2"/>
          <c:tx>
            <c:strRef>
              <c:f>'Trend storico'!$E$30</c:f>
              <c:strCache>
                <c:ptCount val="1"/>
                <c:pt idx="0">
                  <c:v>20" - Nazionale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11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5-F386-45B4-A2F3-1FF427745EE5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9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6-F386-45B4-A2F3-1FF427745EE5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10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7-F386-45B4-A2F3-1FF427745EE5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12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8-F386-45B4-A2F3-1FF427745EE5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mtClean="0"/>
                      <a:t>12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9-F386-45B4-A2F3-1FF427745EE5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smtClean="0"/>
                      <a:t>12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A-F386-45B4-A2F3-1FF427745EE5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en-US" smtClean="0"/>
                      <a:t>13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B-F386-45B4-A2F3-1FF427745EE5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/>
              <c:tx>
                <c:rich>
                  <a:bodyPr/>
                  <a:lstStyle/>
                  <a:p>
                    <a:r>
                      <a:rPr lang="en-US" smtClean="0"/>
                      <a:t>16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C-F386-45B4-A2F3-1FF427745EE5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3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'Trend storico'!$B$31:$B$38</c:f>
              <c:numCache>
                <c:formatCode>General</c:formatCode>
                <c:ptCount val="8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</c:numCache>
            </c:numRef>
          </c:cat>
          <c:val>
            <c:numRef>
              <c:f>'Trend storico'!$E$31:$E$38</c:f>
              <c:numCache>
                <c:formatCode>0%</c:formatCode>
                <c:ptCount val="8"/>
                <c:pt idx="0">
                  <c:v>0.10539137604707381</c:v>
                </c:pt>
                <c:pt idx="1">
                  <c:v>9.0095768776605356E-2</c:v>
                </c:pt>
                <c:pt idx="2">
                  <c:v>9.7858385336641943E-2</c:v>
                </c:pt>
                <c:pt idx="3">
                  <c:v>0.11627361985080449</c:v>
                </c:pt>
                <c:pt idx="4">
                  <c:v>0.11526230060989408</c:v>
                </c:pt>
                <c:pt idx="5">
                  <c:v>0.11638297231649754</c:v>
                </c:pt>
                <c:pt idx="6">
                  <c:v>0.13180423111060321</c:v>
                </c:pt>
                <c:pt idx="7">
                  <c:v>0.16254496166656743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F386-45B4-A2F3-1FF427745EE5}"/>
            </c:ext>
          </c:extLst>
        </c:ser>
        <c:ser>
          <c:idx val="3"/>
          <c:order val="3"/>
          <c:tx>
            <c:strRef>
              <c:f>'Trend storico'!$F$30</c:f>
              <c:strCache>
                <c:ptCount val="1"/>
                <c:pt idx="0">
                  <c:v>25" e 30" - Nazionale</c:v>
                </c:pt>
              </c:strCache>
            </c:strRef>
          </c:tx>
          <c:spPr>
            <a:solidFill>
              <a:srgbClr val="00467A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72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D-F386-45B4-A2F3-1FF427745EE5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79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E-F386-45B4-A2F3-1FF427745EE5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74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F-F386-45B4-A2F3-1FF427745EE5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72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0-F386-45B4-A2F3-1FF427745EE5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mtClean="0"/>
                      <a:t>66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1-F386-45B4-A2F3-1FF427745EE5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smtClean="0"/>
                      <a:t>73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2-F386-45B4-A2F3-1FF427745EE5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en-US" smtClean="0"/>
                      <a:t>73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3-F386-45B4-A2F3-1FF427745EE5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/>
              <c:tx>
                <c:rich>
                  <a:bodyPr/>
                  <a:lstStyle/>
                  <a:p>
                    <a:r>
                      <a:rPr lang="en-US" smtClean="0"/>
                      <a:t>67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4-F386-45B4-A2F3-1FF427745EE5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3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'Trend storico'!$B$31:$B$38</c:f>
              <c:numCache>
                <c:formatCode>General</c:formatCode>
                <c:ptCount val="8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</c:numCache>
            </c:numRef>
          </c:cat>
          <c:val>
            <c:numRef>
              <c:f>'Trend storico'!$F$31:$F$38</c:f>
              <c:numCache>
                <c:formatCode>0%</c:formatCode>
                <c:ptCount val="8"/>
                <c:pt idx="0">
                  <c:v>0.71964394805389498</c:v>
                </c:pt>
                <c:pt idx="1">
                  <c:v>0.78619904273245678</c:v>
                </c:pt>
                <c:pt idx="2">
                  <c:v>0.74195625772174756</c:v>
                </c:pt>
                <c:pt idx="3">
                  <c:v>0.72158096139482986</c:v>
                </c:pt>
                <c:pt idx="4">
                  <c:v>0.66124580691360257</c:v>
                </c:pt>
                <c:pt idx="5">
                  <c:v>0.72930385740632908</c:v>
                </c:pt>
                <c:pt idx="6">
                  <c:v>0.72587187200315806</c:v>
                </c:pt>
                <c:pt idx="7">
                  <c:v>0.67170050539189763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F386-45B4-A2F3-1FF427745EE5}"/>
            </c:ext>
          </c:extLst>
        </c:ser>
        <c:ser>
          <c:idx val="4"/>
          <c:order val="4"/>
          <c:tx>
            <c:strRef>
              <c:f>'Trend storico'!$G$30</c:f>
              <c:strCache>
                <c:ptCount val="1"/>
                <c:pt idx="0">
                  <c:v>&gt; 30" - Nazionale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F386-45B4-A2F3-1FF427745EE5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2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F386-45B4-A2F3-1FF427745EE5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2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F386-45B4-A2F3-1FF427745EE5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3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8-F386-45B4-A2F3-1FF427745EE5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mtClean="0"/>
                      <a:t>4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F386-45B4-A2F3-1FF427745EE5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smtClean="0"/>
                      <a:t>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A-F386-45B4-A2F3-1FF427745EE5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en-US" smtClean="0"/>
                      <a:t>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B-F386-45B4-A2F3-1FF427745EE5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/>
              <c:tx>
                <c:rich>
                  <a:bodyPr/>
                  <a:lstStyle/>
                  <a:p>
                    <a:r>
                      <a:rPr lang="en-US" smtClean="0"/>
                      <a:t>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C-F386-45B4-A2F3-1FF427745EE5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3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'Trend storico'!$B$31:$B$38</c:f>
              <c:numCache>
                <c:formatCode>General</c:formatCode>
                <c:ptCount val="8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</c:numCache>
            </c:numRef>
          </c:cat>
          <c:val>
            <c:numRef>
              <c:f>'Trend storico'!$G$31:$G$38</c:f>
              <c:numCache>
                <c:formatCode>0%</c:formatCode>
                <c:ptCount val="8"/>
                <c:pt idx="0">
                  <c:v>1.1395161441448195E-2</c:v>
                </c:pt>
                <c:pt idx="1">
                  <c:v>1.9845722201911453E-2</c:v>
                </c:pt>
                <c:pt idx="2">
                  <c:v>1.6034985422740525E-2</c:v>
                </c:pt>
                <c:pt idx="3">
                  <c:v>3.1898326917785227E-2</c:v>
                </c:pt>
                <c:pt idx="4">
                  <c:v>4.3162052994343315E-2</c:v>
                </c:pt>
                <c:pt idx="5">
                  <c:v>1.4157593736878664E-2</c:v>
                </c:pt>
                <c:pt idx="6">
                  <c:v>9.8560996465958482E-3</c:v>
                </c:pt>
                <c:pt idx="7">
                  <c:v>7.2891310971872469E-3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F386-45B4-A2F3-1FF427745EE5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164849848"/>
        <c:axId val="198477720"/>
      </c:barChart>
      <c:catAx>
        <c:axId val="1648498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1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it-IT"/>
          </a:p>
        </c:txPr>
        <c:crossAx val="198477720"/>
        <c:crosses val="autoZero"/>
        <c:auto val="1"/>
        <c:lblAlgn val="ctr"/>
        <c:lblOffset val="100"/>
        <c:noMultiLvlLbl val="0"/>
      </c:catAx>
      <c:valAx>
        <c:axId val="198477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it-IT"/>
          </a:p>
        </c:txPr>
        <c:crossAx val="164849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00" b="0" i="0" u="none" strike="noStrike" kern="1200" baseline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300" b="1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cs typeface="Arial" panose="020B0604020202020204" pitchFamily="34" charset="0"/>
        </a:defRPr>
      </a:pPr>
      <a:endParaRPr lang="it-IT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1631455977194374E-2"/>
          <c:y val="3.914653033539231E-2"/>
          <c:w val="0.93161506339853051"/>
          <c:h val="0.75353827634855797"/>
        </c:manualLayout>
      </c:layout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5">
                  <a:lumMod val="25000"/>
                </a:schemeClr>
              </a:solidFill>
              <a:round/>
            </a:ln>
            <a:effectLst/>
          </c:spPr>
          <c:marker>
            <c:symbol val="none"/>
          </c:marker>
          <c:trendline>
            <c:spPr>
              <a:ln w="22225" cap="rnd">
                <a:solidFill>
                  <a:srgbClr val="FFC000"/>
                </a:solidFill>
                <a:prstDash val="solid"/>
              </a:ln>
              <a:effectLst/>
            </c:spPr>
            <c:trendlineType val="linear"/>
            <c:dispRSqr val="0"/>
            <c:dispEq val="0"/>
          </c:trendline>
          <c:cat>
            <c:strRef>
              <c:f>mensile!$C$2:$C$147</c:f>
              <c:strCache>
                <c:ptCount val="146"/>
                <c:pt idx="0">
                  <c:v>Gennaio</c:v>
                </c:pt>
                <c:pt idx="1">
                  <c:v>Febbraio</c:v>
                </c:pt>
                <c:pt idx="2">
                  <c:v>Marzo</c:v>
                </c:pt>
                <c:pt idx="3">
                  <c:v>Aprile</c:v>
                </c:pt>
                <c:pt idx="4">
                  <c:v>Maggio</c:v>
                </c:pt>
                <c:pt idx="5">
                  <c:v>Giugno</c:v>
                </c:pt>
                <c:pt idx="6">
                  <c:v>Luglio</c:v>
                </c:pt>
                <c:pt idx="7">
                  <c:v>Agosto</c:v>
                </c:pt>
                <c:pt idx="8">
                  <c:v>Settembre</c:v>
                </c:pt>
                <c:pt idx="9">
                  <c:v>Ottobre</c:v>
                </c:pt>
                <c:pt idx="10">
                  <c:v>Novembre</c:v>
                </c:pt>
                <c:pt idx="11">
                  <c:v>Dicembre</c:v>
                </c:pt>
                <c:pt idx="12">
                  <c:v>Gennaio</c:v>
                </c:pt>
                <c:pt idx="13">
                  <c:v>Febbraio</c:v>
                </c:pt>
                <c:pt idx="14">
                  <c:v>Marzo</c:v>
                </c:pt>
                <c:pt idx="15">
                  <c:v>Aprile</c:v>
                </c:pt>
                <c:pt idx="16">
                  <c:v>Maggio</c:v>
                </c:pt>
                <c:pt idx="17">
                  <c:v>Giugno</c:v>
                </c:pt>
                <c:pt idx="18">
                  <c:v>Luglio</c:v>
                </c:pt>
                <c:pt idx="19">
                  <c:v>Agosto</c:v>
                </c:pt>
                <c:pt idx="20">
                  <c:v>Settembre</c:v>
                </c:pt>
                <c:pt idx="21">
                  <c:v>Ottobre</c:v>
                </c:pt>
                <c:pt idx="22">
                  <c:v>Novembre</c:v>
                </c:pt>
                <c:pt idx="23">
                  <c:v>Dicembre</c:v>
                </c:pt>
                <c:pt idx="24">
                  <c:v>Gennaio</c:v>
                </c:pt>
                <c:pt idx="25">
                  <c:v>Febbraio</c:v>
                </c:pt>
                <c:pt idx="26">
                  <c:v>Marzo</c:v>
                </c:pt>
                <c:pt idx="27">
                  <c:v>Aprile</c:v>
                </c:pt>
                <c:pt idx="28">
                  <c:v>Maggio</c:v>
                </c:pt>
                <c:pt idx="29">
                  <c:v>Giugno</c:v>
                </c:pt>
                <c:pt idx="30">
                  <c:v>Luglio</c:v>
                </c:pt>
                <c:pt idx="31">
                  <c:v>Agosto</c:v>
                </c:pt>
                <c:pt idx="32">
                  <c:v>Settembre</c:v>
                </c:pt>
                <c:pt idx="33">
                  <c:v>Ottobre</c:v>
                </c:pt>
                <c:pt idx="34">
                  <c:v>Novembre</c:v>
                </c:pt>
                <c:pt idx="35">
                  <c:v>Dicembre</c:v>
                </c:pt>
                <c:pt idx="36">
                  <c:v>Gennaio</c:v>
                </c:pt>
                <c:pt idx="37">
                  <c:v>Febbraio</c:v>
                </c:pt>
                <c:pt idx="38">
                  <c:v>Marzo</c:v>
                </c:pt>
                <c:pt idx="39">
                  <c:v>Aprile</c:v>
                </c:pt>
                <c:pt idx="40">
                  <c:v>Maggio</c:v>
                </c:pt>
                <c:pt idx="41">
                  <c:v>Giugno</c:v>
                </c:pt>
                <c:pt idx="42">
                  <c:v>Luglio</c:v>
                </c:pt>
                <c:pt idx="43">
                  <c:v>Agosto</c:v>
                </c:pt>
                <c:pt idx="44">
                  <c:v>Settembre</c:v>
                </c:pt>
                <c:pt idx="45">
                  <c:v>Ottobre</c:v>
                </c:pt>
                <c:pt idx="46">
                  <c:v>Novembre</c:v>
                </c:pt>
                <c:pt idx="47">
                  <c:v>Dicembre</c:v>
                </c:pt>
                <c:pt idx="48">
                  <c:v>Gennaio</c:v>
                </c:pt>
                <c:pt idx="49">
                  <c:v>Febbraio</c:v>
                </c:pt>
                <c:pt idx="50">
                  <c:v>Marzo</c:v>
                </c:pt>
                <c:pt idx="51">
                  <c:v>Aprile</c:v>
                </c:pt>
                <c:pt idx="52">
                  <c:v>Maggio</c:v>
                </c:pt>
                <c:pt idx="53">
                  <c:v>Giugno</c:v>
                </c:pt>
                <c:pt idx="54">
                  <c:v>Luglio</c:v>
                </c:pt>
                <c:pt idx="55">
                  <c:v>Agosto</c:v>
                </c:pt>
                <c:pt idx="56">
                  <c:v>Settembre</c:v>
                </c:pt>
                <c:pt idx="57">
                  <c:v>Ottobre</c:v>
                </c:pt>
                <c:pt idx="58">
                  <c:v>Novembre</c:v>
                </c:pt>
                <c:pt idx="59">
                  <c:v>Dicembre</c:v>
                </c:pt>
                <c:pt idx="60">
                  <c:v>Gennaio</c:v>
                </c:pt>
                <c:pt idx="61">
                  <c:v>Febbraio</c:v>
                </c:pt>
                <c:pt idx="62">
                  <c:v>Marzo</c:v>
                </c:pt>
                <c:pt idx="63">
                  <c:v>Aprile</c:v>
                </c:pt>
                <c:pt idx="64">
                  <c:v>Maggio</c:v>
                </c:pt>
                <c:pt idx="65">
                  <c:v>Giugno</c:v>
                </c:pt>
                <c:pt idx="66">
                  <c:v>Luglio</c:v>
                </c:pt>
                <c:pt idx="67">
                  <c:v>Agosto</c:v>
                </c:pt>
                <c:pt idx="68">
                  <c:v>Settembre</c:v>
                </c:pt>
                <c:pt idx="69">
                  <c:v>Ottobre</c:v>
                </c:pt>
                <c:pt idx="70">
                  <c:v>Novembre</c:v>
                </c:pt>
                <c:pt idx="71">
                  <c:v>Dicembre</c:v>
                </c:pt>
                <c:pt idx="72">
                  <c:v>Gennaio</c:v>
                </c:pt>
                <c:pt idx="73">
                  <c:v>Febbraio</c:v>
                </c:pt>
                <c:pt idx="74">
                  <c:v>Marzo</c:v>
                </c:pt>
                <c:pt idx="75">
                  <c:v>Aprile</c:v>
                </c:pt>
                <c:pt idx="76">
                  <c:v>Maggio</c:v>
                </c:pt>
                <c:pt idx="77">
                  <c:v>Giugno</c:v>
                </c:pt>
                <c:pt idx="78">
                  <c:v>Luglio</c:v>
                </c:pt>
                <c:pt idx="79">
                  <c:v>Agosto</c:v>
                </c:pt>
                <c:pt idx="80">
                  <c:v>Settembre</c:v>
                </c:pt>
                <c:pt idx="81">
                  <c:v>Ottobre</c:v>
                </c:pt>
                <c:pt idx="82">
                  <c:v>Novembre</c:v>
                </c:pt>
                <c:pt idx="83">
                  <c:v>Dicembre</c:v>
                </c:pt>
                <c:pt idx="84">
                  <c:v>Gennaio</c:v>
                </c:pt>
                <c:pt idx="85">
                  <c:v>Febbraio</c:v>
                </c:pt>
                <c:pt idx="86">
                  <c:v>Marzo</c:v>
                </c:pt>
                <c:pt idx="87">
                  <c:v>Aprile</c:v>
                </c:pt>
                <c:pt idx="88">
                  <c:v>Maggio</c:v>
                </c:pt>
                <c:pt idx="89">
                  <c:v>Giugno</c:v>
                </c:pt>
                <c:pt idx="90">
                  <c:v>Luglio</c:v>
                </c:pt>
                <c:pt idx="91">
                  <c:v>Agosto</c:v>
                </c:pt>
                <c:pt idx="92">
                  <c:v>Settembre</c:v>
                </c:pt>
                <c:pt idx="93">
                  <c:v>Ottobre</c:v>
                </c:pt>
                <c:pt idx="94">
                  <c:v>Novembre</c:v>
                </c:pt>
                <c:pt idx="95">
                  <c:v>Dicembre</c:v>
                </c:pt>
                <c:pt idx="96">
                  <c:v>Gennaio</c:v>
                </c:pt>
                <c:pt idx="97">
                  <c:v>Febbraio</c:v>
                </c:pt>
                <c:pt idx="98">
                  <c:v>Marzo</c:v>
                </c:pt>
                <c:pt idx="99">
                  <c:v>Aprile</c:v>
                </c:pt>
                <c:pt idx="100">
                  <c:v>Maggio</c:v>
                </c:pt>
                <c:pt idx="101">
                  <c:v>Giugno</c:v>
                </c:pt>
                <c:pt idx="102">
                  <c:v>Luglio</c:v>
                </c:pt>
                <c:pt idx="103">
                  <c:v>Agosto</c:v>
                </c:pt>
                <c:pt idx="104">
                  <c:v>Settembre</c:v>
                </c:pt>
                <c:pt idx="105">
                  <c:v>Ottobre</c:v>
                </c:pt>
                <c:pt idx="106">
                  <c:v>Novembre</c:v>
                </c:pt>
                <c:pt idx="107">
                  <c:v>Dicembre</c:v>
                </c:pt>
                <c:pt idx="108">
                  <c:v>Gennaio</c:v>
                </c:pt>
                <c:pt idx="109">
                  <c:v>Febbraio</c:v>
                </c:pt>
                <c:pt idx="110">
                  <c:v>Marzo</c:v>
                </c:pt>
                <c:pt idx="111">
                  <c:v>Aprile</c:v>
                </c:pt>
                <c:pt idx="112">
                  <c:v>Maggio</c:v>
                </c:pt>
                <c:pt idx="113">
                  <c:v>Giugno</c:v>
                </c:pt>
                <c:pt idx="114">
                  <c:v>Luglio</c:v>
                </c:pt>
                <c:pt idx="115">
                  <c:v>Agosto</c:v>
                </c:pt>
                <c:pt idx="116">
                  <c:v>Settembre</c:v>
                </c:pt>
                <c:pt idx="117">
                  <c:v>Ottobre</c:v>
                </c:pt>
                <c:pt idx="118">
                  <c:v>Novembre</c:v>
                </c:pt>
                <c:pt idx="119">
                  <c:v>Dicembre</c:v>
                </c:pt>
                <c:pt idx="120">
                  <c:v>Gennaio</c:v>
                </c:pt>
                <c:pt idx="121">
                  <c:v>Febbraio</c:v>
                </c:pt>
                <c:pt idx="122">
                  <c:v>Marzo</c:v>
                </c:pt>
                <c:pt idx="123">
                  <c:v>Aprile</c:v>
                </c:pt>
                <c:pt idx="124">
                  <c:v>Maggio</c:v>
                </c:pt>
                <c:pt idx="125">
                  <c:v>Giugno</c:v>
                </c:pt>
                <c:pt idx="126">
                  <c:v>Luglio</c:v>
                </c:pt>
                <c:pt idx="127">
                  <c:v>Agosto</c:v>
                </c:pt>
                <c:pt idx="128">
                  <c:v>Settembre</c:v>
                </c:pt>
                <c:pt idx="129">
                  <c:v>Ottobre</c:v>
                </c:pt>
                <c:pt idx="130">
                  <c:v>Novembre</c:v>
                </c:pt>
                <c:pt idx="131">
                  <c:v>Dicembre</c:v>
                </c:pt>
                <c:pt idx="132">
                  <c:v>Gennaio</c:v>
                </c:pt>
                <c:pt idx="133">
                  <c:v>Febbraio</c:v>
                </c:pt>
                <c:pt idx="134">
                  <c:v>Marzo</c:v>
                </c:pt>
                <c:pt idx="135">
                  <c:v>Aprile</c:v>
                </c:pt>
                <c:pt idx="136">
                  <c:v>Maggio</c:v>
                </c:pt>
                <c:pt idx="137">
                  <c:v>Giugno</c:v>
                </c:pt>
                <c:pt idx="138">
                  <c:v>Luglio</c:v>
                </c:pt>
                <c:pt idx="139">
                  <c:v>Agosto</c:v>
                </c:pt>
                <c:pt idx="140">
                  <c:v>Settembre</c:v>
                </c:pt>
                <c:pt idx="141">
                  <c:v>Ottobre</c:v>
                </c:pt>
                <c:pt idx="142">
                  <c:v>Novembre</c:v>
                </c:pt>
                <c:pt idx="143">
                  <c:v>Dicembre</c:v>
                </c:pt>
                <c:pt idx="144">
                  <c:v>Gennaio</c:v>
                </c:pt>
                <c:pt idx="145">
                  <c:v>Febbraio</c:v>
                </c:pt>
              </c:strCache>
            </c:strRef>
          </c:cat>
          <c:val>
            <c:numRef>
              <c:f>mensile!$D$2:$D$147</c:f>
              <c:numCache>
                <c:formatCode>#,##0</c:formatCode>
                <c:ptCount val="146"/>
                <c:pt idx="0">
                  <c:v>23659</c:v>
                </c:pt>
                <c:pt idx="1">
                  <c:v>27916</c:v>
                </c:pt>
                <c:pt idx="2">
                  <c:v>38195</c:v>
                </c:pt>
                <c:pt idx="3">
                  <c:v>33986</c:v>
                </c:pt>
                <c:pt idx="4">
                  <c:v>43187</c:v>
                </c:pt>
                <c:pt idx="5">
                  <c:v>44366</c:v>
                </c:pt>
                <c:pt idx="6">
                  <c:v>31941</c:v>
                </c:pt>
                <c:pt idx="7">
                  <c:v>13240</c:v>
                </c:pt>
                <c:pt idx="8">
                  <c:v>28194</c:v>
                </c:pt>
                <c:pt idx="9">
                  <c:v>42806</c:v>
                </c:pt>
                <c:pt idx="10">
                  <c:v>40158</c:v>
                </c:pt>
                <c:pt idx="11">
                  <c:v>30806</c:v>
                </c:pt>
                <c:pt idx="12">
                  <c:v>27131</c:v>
                </c:pt>
                <c:pt idx="13">
                  <c:v>33878</c:v>
                </c:pt>
                <c:pt idx="14">
                  <c:v>37933</c:v>
                </c:pt>
                <c:pt idx="15">
                  <c:v>35399</c:v>
                </c:pt>
                <c:pt idx="16">
                  <c:v>46518</c:v>
                </c:pt>
                <c:pt idx="17">
                  <c:v>43004</c:v>
                </c:pt>
                <c:pt idx="18">
                  <c:v>30568</c:v>
                </c:pt>
                <c:pt idx="19">
                  <c:v>12154</c:v>
                </c:pt>
                <c:pt idx="20">
                  <c:v>31166</c:v>
                </c:pt>
                <c:pt idx="21">
                  <c:v>41813</c:v>
                </c:pt>
                <c:pt idx="22">
                  <c:v>35477</c:v>
                </c:pt>
                <c:pt idx="23">
                  <c:v>26918</c:v>
                </c:pt>
                <c:pt idx="24">
                  <c:v>18749</c:v>
                </c:pt>
                <c:pt idx="25">
                  <c:v>25655</c:v>
                </c:pt>
                <c:pt idx="26">
                  <c:v>34670</c:v>
                </c:pt>
                <c:pt idx="27">
                  <c:v>29170</c:v>
                </c:pt>
                <c:pt idx="28">
                  <c:v>39072</c:v>
                </c:pt>
                <c:pt idx="29">
                  <c:v>37495</c:v>
                </c:pt>
                <c:pt idx="30">
                  <c:v>27821</c:v>
                </c:pt>
                <c:pt idx="31">
                  <c:v>11961</c:v>
                </c:pt>
                <c:pt idx="32">
                  <c:v>31360</c:v>
                </c:pt>
                <c:pt idx="33">
                  <c:v>38767</c:v>
                </c:pt>
                <c:pt idx="34">
                  <c:v>42613</c:v>
                </c:pt>
                <c:pt idx="35">
                  <c:v>33516</c:v>
                </c:pt>
                <c:pt idx="36">
                  <c:v>20032</c:v>
                </c:pt>
                <c:pt idx="37">
                  <c:v>29234</c:v>
                </c:pt>
                <c:pt idx="38">
                  <c:v>39702</c:v>
                </c:pt>
                <c:pt idx="39">
                  <c:v>34320</c:v>
                </c:pt>
                <c:pt idx="40">
                  <c:v>45289</c:v>
                </c:pt>
                <c:pt idx="41">
                  <c:v>43390</c:v>
                </c:pt>
                <c:pt idx="42">
                  <c:v>28792</c:v>
                </c:pt>
                <c:pt idx="43">
                  <c:v>12421</c:v>
                </c:pt>
                <c:pt idx="44">
                  <c:v>31185</c:v>
                </c:pt>
                <c:pt idx="45">
                  <c:v>40420</c:v>
                </c:pt>
                <c:pt idx="46">
                  <c:v>42885</c:v>
                </c:pt>
                <c:pt idx="47">
                  <c:v>31786</c:v>
                </c:pt>
                <c:pt idx="48">
                  <c:v>20138</c:v>
                </c:pt>
                <c:pt idx="49">
                  <c:v>29586</c:v>
                </c:pt>
                <c:pt idx="50">
                  <c:v>34791</c:v>
                </c:pt>
                <c:pt idx="51">
                  <c:v>29973</c:v>
                </c:pt>
                <c:pt idx="52">
                  <c:v>40011</c:v>
                </c:pt>
                <c:pt idx="53">
                  <c:v>38952</c:v>
                </c:pt>
                <c:pt idx="54">
                  <c:v>31306</c:v>
                </c:pt>
                <c:pt idx="55">
                  <c:v>14388</c:v>
                </c:pt>
                <c:pt idx="56">
                  <c:v>29299</c:v>
                </c:pt>
                <c:pt idx="57">
                  <c:v>38831</c:v>
                </c:pt>
                <c:pt idx="58">
                  <c:v>34041</c:v>
                </c:pt>
                <c:pt idx="59">
                  <c:v>26880</c:v>
                </c:pt>
                <c:pt idx="60">
                  <c:v>19286</c:v>
                </c:pt>
                <c:pt idx="61">
                  <c:v>27927</c:v>
                </c:pt>
                <c:pt idx="62">
                  <c:v>33898</c:v>
                </c:pt>
                <c:pt idx="63">
                  <c:v>29992</c:v>
                </c:pt>
                <c:pt idx="64">
                  <c:v>34979</c:v>
                </c:pt>
                <c:pt idx="65">
                  <c:v>36773</c:v>
                </c:pt>
                <c:pt idx="66">
                  <c:v>27562</c:v>
                </c:pt>
                <c:pt idx="67">
                  <c:v>11027</c:v>
                </c:pt>
                <c:pt idx="68">
                  <c:v>25490</c:v>
                </c:pt>
                <c:pt idx="69">
                  <c:v>33011</c:v>
                </c:pt>
                <c:pt idx="70">
                  <c:v>26688</c:v>
                </c:pt>
                <c:pt idx="71">
                  <c:v>24057</c:v>
                </c:pt>
                <c:pt idx="72">
                  <c:v>18863</c:v>
                </c:pt>
                <c:pt idx="73">
                  <c:v>20190</c:v>
                </c:pt>
                <c:pt idx="74">
                  <c:v>26443</c:v>
                </c:pt>
                <c:pt idx="75">
                  <c:v>26276</c:v>
                </c:pt>
                <c:pt idx="76">
                  <c:v>32986</c:v>
                </c:pt>
                <c:pt idx="77">
                  <c:v>31747</c:v>
                </c:pt>
                <c:pt idx="78">
                  <c:v>26789</c:v>
                </c:pt>
                <c:pt idx="79">
                  <c:v>10189</c:v>
                </c:pt>
                <c:pt idx="80">
                  <c:v>23465</c:v>
                </c:pt>
                <c:pt idx="81">
                  <c:v>30022</c:v>
                </c:pt>
                <c:pt idx="82">
                  <c:v>30503</c:v>
                </c:pt>
                <c:pt idx="83">
                  <c:v>22497</c:v>
                </c:pt>
                <c:pt idx="84">
                  <c:v>19713</c:v>
                </c:pt>
                <c:pt idx="85">
                  <c:v>21986</c:v>
                </c:pt>
                <c:pt idx="86">
                  <c:v>27066</c:v>
                </c:pt>
                <c:pt idx="87">
                  <c:v>23506</c:v>
                </c:pt>
                <c:pt idx="88">
                  <c:v>30901</c:v>
                </c:pt>
                <c:pt idx="89">
                  <c:v>27385</c:v>
                </c:pt>
                <c:pt idx="90">
                  <c:v>23730</c:v>
                </c:pt>
                <c:pt idx="91">
                  <c:v>9897</c:v>
                </c:pt>
                <c:pt idx="92">
                  <c:v>24093</c:v>
                </c:pt>
                <c:pt idx="93" formatCode="General">
                  <c:v>30202</c:v>
                </c:pt>
                <c:pt idx="94">
                  <c:v>29939</c:v>
                </c:pt>
                <c:pt idx="95">
                  <c:v>23625</c:v>
                </c:pt>
                <c:pt idx="96" formatCode="General">
                  <c:v>19861</c:v>
                </c:pt>
                <c:pt idx="97" formatCode="General">
                  <c:v>24262</c:v>
                </c:pt>
                <c:pt idx="98" formatCode="General">
                  <c:v>29307</c:v>
                </c:pt>
                <c:pt idx="99" formatCode="General">
                  <c:v>25689</c:v>
                </c:pt>
                <c:pt idx="100">
                  <c:v>31416</c:v>
                </c:pt>
                <c:pt idx="101">
                  <c:v>32125</c:v>
                </c:pt>
                <c:pt idx="102">
                  <c:v>29615</c:v>
                </c:pt>
                <c:pt idx="103">
                  <c:v>11291</c:v>
                </c:pt>
                <c:pt idx="104">
                  <c:v>26798</c:v>
                </c:pt>
                <c:pt idx="105">
                  <c:v>33229</c:v>
                </c:pt>
                <c:pt idx="106">
                  <c:v>30972</c:v>
                </c:pt>
                <c:pt idx="107">
                  <c:v>25019</c:v>
                </c:pt>
                <c:pt idx="108">
                  <c:v>19229</c:v>
                </c:pt>
                <c:pt idx="109">
                  <c:v>25755</c:v>
                </c:pt>
                <c:pt idx="110">
                  <c:v>29638</c:v>
                </c:pt>
                <c:pt idx="111">
                  <c:v>26617</c:v>
                </c:pt>
                <c:pt idx="112">
                  <c:v>31781</c:v>
                </c:pt>
                <c:pt idx="113">
                  <c:v>30602</c:v>
                </c:pt>
                <c:pt idx="114">
                  <c:v>30426</c:v>
                </c:pt>
                <c:pt idx="115">
                  <c:v>12086</c:v>
                </c:pt>
                <c:pt idx="116">
                  <c:v>25578</c:v>
                </c:pt>
                <c:pt idx="117">
                  <c:v>32325</c:v>
                </c:pt>
                <c:pt idx="118">
                  <c:v>34046</c:v>
                </c:pt>
                <c:pt idx="119">
                  <c:v>28769</c:v>
                </c:pt>
                <c:pt idx="120">
                  <c:v>19971</c:v>
                </c:pt>
                <c:pt idx="121">
                  <c:v>24839</c:v>
                </c:pt>
                <c:pt idx="122">
                  <c:v>29742</c:v>
                </c:pt>
                <c:pt idx="123">
                  <c:v>27477</c:v>
                </c:pt>
                <c:pt idx="124">
                  <c:v>36458</c:v>
                </c:pt>
                <c:pt idx="125">
                  <c:v>33325</c:v>
                </c:pt>
                <c:pt idx="126">
                  <c:v>28861</c:v>
                </c:pt>
                <c:pt idx="127">
                  <c:v>12021</c:v>
                </c:pt>
                <c:pt idx="128">
                  <c:v>28575</c:v>
                </c:pt>
                <c:pt idx="129">
                  <c:v>37041</c:v>
                </c:pt>
                <c:pt idx="130">
                  <c:v>37053</c:v>
                </c:pt>
                <c:pt idx="131">
                  <c:v>28956</c:v>
                </c:pt>
                <c:pt idx="132">
                  <c:v>21180</c:v>
                </c:pt>
                <c:pt idx="133">
                  <c:v>26250</c:v>
                </c:pt>
                <c:pt idx="134">
                  <c:v>32962</c:v>
                </c:pt>
                <c:pt idx="135">
                  <c:v>32814</c:v>
                </c:pt>
                <c:pt idx="136">
                  <c:v>35884</c:v>
                </c:pt>
                <c:pt idx="137">
                  <c:v>35943</c:v>
                </c:pt>
                <c:pt idx="138">
                  <c:v>28556</c:v>
                </c:pt>
                <c:pt idx="139">
                  <c:v>14350</c:v>
                </c:pt>
                <c:pt idx="140">
                  <c:v>28893</c:v>
                </c:pt>
                <c:pt idx="141">
                  <c:v>38216</c:v>
                </c:pt>
                <c:pt idx="142">
                  <c:v>40058</c:v>
                </c:pt>
                <c:pt idx="143">
                  <c:v>31538</c:v>
                </c:pt>
                <c:pt idx="144">
                  <c:v>21599</c:v>
                </c:pt>
                <c:pt idx="145">
                  <c:v>25866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5ED7-4DCD-B44F-FA760ADF78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98478504"/>
        <c:axId val="198478896"/>
      </c:lineChart>
      <c:catAx>
        <c:axId val="1984785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one"/>
        <c:spPr>
          <a:noFill/>
          <a:ln w="9525" cap="flat" cmpd="sng" algn="ctr">
            <a:solidFill>
              <a:schemeClr val="bg1">
                <a:lumMod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5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it-IT"/>
          </a:p>
        </c:txPr>
        <c:crossAx val="198478896"/>
        <c:crosses val="autoZero"/>
        <c:auto val="1"/>
        <c:lblAlgn val="ctr"/>
        <c:lblOffset val="100"/>
        <c:noMultiLvlLbl val="0"/>
      </c:catAx>
      <c:valAx>
        <c:axId val="198478896"/>
        <c:scaling>
          <c:orientation val="minMax"/>
          <c:min val="5000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50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solidFill>
              <a:schemeClr val="bg1">
                <a:lumMod val="50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it-IT"/>
          </a:p>
        </c:txPr>
        <c:crossAx val="1984785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1474211072453162E-2"/>
          <c:y val="3.2044815293610682E-2"/>
          <c:w val="0.92395959226026991"/>
          <c:h val="0.76537438790300472"/>
        </c:manualLayout>
      </c:layout>
      <c:lineChart>
        <c:grouping val="standar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8479680"/>
        <c:axId val="198480072"/>
      </c:lineChart>
      <c:catAx>
        <c:axId val="1984796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pPr>
            <a:endParaRPr lang="it-IT"/>
          </a:p>
        </c:txPr>
        <c:crossAx val="198480072"/>
        <c:crosses val="autoZero"/>
        <c:auto val="1"/>
        <c:lblAlgn val="ctr"/>
        <c:lblOffset val="100"/>
        <c:noMultiLvlLbl val="0"/>
      </c:catAx>
      <c:valAx>
        <c:axId val="198480072"/>
        <c:scaling>
          <c:orientation val="minMax"/>
          <c:min val="5000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pPr>
            <a:endParaRPr lang="it-IT"/>
          </a:p>
        </c:txPr>
        <c:crossAx val="198479680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7998365887784826E-2"/>
          <c:y val="2.4544833337754604E-2"/>
          <c:w val="0.93073801703614756"/>
          <c:h val="0.83516583737169681"/>
        </c:manualLayout>
      </c:layout>
      <c:lineChart>
        <c:grouping val="standard"/>
        <c:varyColors val="0"/>
        <c:ser>
          <c:idx val="1"/>
          <c:order val="0"/>
          <c:tx>
            <c:strRef>
              <c:f>mensile!$C$13:$C$147</c:f>
              <c:strCache>
                <c:ptCount val="135"/>
                <c:pt idx="0">
                  <c:v>Dicembre</c:v>
                </c:pt>
                <c:pt idx="1">
                  <c:v>Gennaio</c:v>
                </c:pt>
                <c:pt idx="2">
                  <c:v>Febbraio</c:v>
                </c:pt>
                <c:pt idx="3">
                  <c:v>Marzo</c:v>
                </c:pt>
                <c:pt idx="4">
                  <c:v>Aprile</c:v>
                </c:pt>
                <c:pt idx="5">
                  <c:v>Maggio</c:v>
                </c:pt>
                <c:pt idx="6">
                  <c:v>Giugno</c:v>
                </c:pt>
                <c:pt idx="7">
                  <c:v>Luglio</c:v>
                </c:pt>
                <c:pt idx="8">
                  <c:v>Agosto</c:v>
                </c:pt>
                <c:pt idx="9">
                  <c:v>Settembre</c:v>
                </c:pt>
                <c:pt idx="10">
                  <c:v>Ottobre</c:v>
                </c:pt>
                <c:pt idx="11">
                  <c:v>Novembre</c:v>
                </c:pt>
                <c:pt idx="12">
                  <c:v>Dicembre</c:v>
                </c:pt>
                <c:pt idx="13">
                  <c:v>Gennaio</c:v>
                </c:pt>
                <c:pt idx="14">
                  <c:v>Febbraio</c:v>
                </c:pt>
                <c:pt idx="15">
                  <c:v>Marzo</c:v>
                </c:pt>
                <c:pt idx="16">
                  <c:v>Aprile</c:v>
                </c:pt>
                <c:pt idx="17">
                  <c:v>Maggio</c:v>
                </c:pt>
                <c:pt idx="18">
                  <c:v>Giugno</c:v>
                </c:pt>
                <c:pt idx="19">
                  <c:v>Luglio</c:v>
                </c:pt>
                <c:pt idx="20">
                  <c:v>Agosto</c:v>
                </c:pt>
                <c:pt idx="21">
                  <c:v>Settembre</c:v>
                </c:pt>
                <c:pt idx="22">
                  <c:v>Ottobre</c:v>
                </c:pt>
                <c:pt idx="23">
                  <c:v>Novembre</c:v>
                </c:pt>
                <c:pt idx="24">
                  <c:v>Dicembre</c:v>
                </c:pt>
                <c:pt idx="25">
                  <c:v>Gennaio</c:v>
                </c:pt>
                <c:pt idx="26">
                  <c:v>Febbraio</c:v>
                </c:pt>
                <c:pt idx="27">
                  <c:v>Marzo</c:v>
                </c:pt>
                <c:pt idx="28">
                  <c:v>Aprile</c:v>
                </c:pt>
                <c:pt idx="29">
                  <c:v>Maggio</c:v>
                </c:pt>
                <c:pt idx="30">
                  <c:v>Giugno</c:v>
                </c:pt>
                <c:pt idx="31">
                  <c:v>Luglio</c:v>
                </c:pt>
                <c:pt idx="32">
                  <c:v>Agosto</c:v>
                </c:pt>
                <c:pt idx="33">
                  <c:v>Settembre</c:v>
                </c:pt>
                <c:pt idx="34">
                  <c:v>Ottobre</c:v>
                </c:pt>
                <c:pt idx="35">
                  <c:v>Novembre</c:v>
                </c:pt>
                <c:pt idx="36">
                  <c:v>Dicembre</c:v>
                </c:pt>
                <c:pt idx="37">
                  <c:v>Gennaio</c:v>
                </c:pt>
                <c:pt idx="38">
                  <c:v>Febbraio</c:v>
                </c:pt>
                <c:pt idx="39">
                  <c:v>Marzo</c:v>
                </c:pt>
                <c:pt idx="40">
                  <c:v>Aprile</c:v>
                </c:pt>
                <c:pt idx="41">
                  <c:v>Maggio</c:v>
                </c:pt>
                <c:pt idx="42">
                  <c:v>Giugno</c:v>
                </c:pt>
                <c:pt idx="43">
                  <c:v>Luglio</c:v>
                </c:pt>
                <c:pt idx="44">
                  <c:v>Agosto</c:v>
                </c:pt>
                <c:pt idx="45">
                  <c:v>Settembre</c:v>
                </c:pt>
                <c:pt idx="46">
                  <c:v>Ottobre</c:v>
                </c:pt>
                <c:pt idx="47">
                  <c:v>Novembre</c:v>
                </c:pt>
                <c:pt idx="48">
                  <c:v>Dicembre</c:v>
                </c:pt>
                <c:pt idx="49">
                  <c:v>Gennaio</c:v>
                </c:pt>
                <c:pt idx="50">
                  <c:v>Febbraio</c:v>
                </c:pt>
                <c:pt idx="51">
                  <c:v>Marzo</c:v>
                </c:pt>
                <c:pt idx="52">
                  <c:v>Aprile</c:v>
                </c:pt>
                <c:pt idx="53">
                  <c:v>Maggio</c:v>
                </c:pt>
                <c:pt idx="54">
                  <c:v>Giugno</c:v>
                </c:pt>
                <c:pt idx="55">
                  <c:v>Luglio</c:v>
                </c:pt>
                <c:pt idx="56">
                  <c:v>Agosto</c:v>
                </c:pt>
                <c:pt idx="57">
                  <c:v>Settembre</c:v>
                </c:pt>
                <c:pt idx="58">
                  <c:v>Ottobre</c:v>
                </c:pt>
                <c:pt idx="59">
                  <c:v>Novembre</c:v>
                </c:pt>
                <c:pt idx="60">
                  <c:v>Dicembre</c:v>
                </c:pt>
                <c:pt idx="61">
                  <c:v>Gennaio</c:v>
                </c:pt>
                <c:pt idx="62">
                  <c:v>Febbraio</c:v>
                </c:pt>
                <c:pt idx="63">
                  <c:v>Marzo</c:v>
                </c:pt>
                <c:pt idx="64">
                  <c:v>Aprile</c:v>
                </c:pt>
                <c:pt idx="65">
                  <c:v>Maggio</c:v>
                </c:pt>
                <c:pt idx="66">
                  <c:v>Giugno</c:v>
                </c:pt>
                <c:pt idx="67">
                  <c:v>Luglio</c:v>
                </c:pt>
                <c:pt idx="68">
                  <c:v>Agosto</c:v>
                </c:pt>
                <c:pt idx="69">
                  <c:v>Settembre</c:v>
                </c:pt>
                <c:pt idx="70">
                  <c:v>Ottobre</c:v>
                </c:pt>
                <c:pt idx="71">
                  <c:v>Novembre</c:v>
                </c:pt>
                <c:pt idx="72">
                  <c:v>Dicembre</c:v>
                </c:pt>
                <c:pt idx="73">
                  <c:v>Gennaio</c:v>
                </c:pt>
                <c:pt idx="74">
                  <c:v>Febbraio</c:v>
                </c:pt>
                <c:pt idx="75">
                  <c:v>Marzo</c:v>
                </c:pt>
                <c:pt idx="76">
                  <c:v>Aprile</c:v>
                </c:pt>
                <c:pt idx="77">
                  <c:v>Maggio</c:v>
                </c:pt>
                <c:pt idx="78">
                  <c:v>Giugno</c:v>
                </c:pt>
                <c:pt idx="79">
                  <c:v>Luglio</c:v>
                </c:pt>
                <c:pt idx="80">
                  <c:v>Agosto</c:v>
                </c:pt>
                <c:pt idx="81">
                  <c:v>Settembre</c:v>
                </c:pt>
                <c:pt idx="82">
                  <c:v>Ottobre</c:v>
                </c:pt>
                <c:pt idx="83">
                  <c:v>Novembre</c:v>
                </c:pt>
                <c:pt idx="84">
                  <c:v>Dicembre</c:v>
                </c:pt>
                <c:pt idx="85">
                  <c:v>Gennaio</c:v>
                </c:pt>
                <c:pt idx="86">
                  <c:v>Febbraio</c:v>
                </c:pt>
                <c:pt idx="87">
                  <c:v>Marzo</c:v>
                </c:pt>
                <c:pt idx="88">
                  <c:v>Aprile</c:v>
                </c:pt>
                <c:pt idx="89">
                  <c:v>Maggio</c:v>
                </c:pt>
                <c:pt idx="90">
                  <c:v>Giugno</c:v>
                </c:pt>
                <c:pt idx="91">
                  <c:v>Luglio</c:v>
                </c:pt>
                <c:pt idx="92">
                  <c:v>Agosto</c:v>
                </c:pt>
                <c:pt idx="93">
                  <c:v>Settembre</c:v>
                </c:pt>
                <c:pt idx="94">
                  <c:v>Ottobre</c:v>
                </c:pt>
                <c:pt idx="95">
                  <c:v>Novembre</c:v>
                </c:pt>
                <c:pt idx="96">
                  <c:v>Dicembre</c:v>
                </c:pt>
                <c:pt idx="97">
                  <c:v>Gennaio</c:v>
                </c:pt>
                <c:pt idx="98">
                  <c:v>Febbraio</c:v>
                </c:pt>
                <c:pt idx="99">
                  <c:v>Marzo</c:v>
                </c:pt>
                <c:pt idx="100">
                  <c:v>Aprile</c:v>
                </c:pt>
                <c:pt idx="101">
                  <c:v>Maggio</c:v>
                </c:pt>
                <c:pt idx="102">
                  <c:v>Giugno</c:v>
                </c:pt>
                <c:pt idx="103">
                  <c:v>Luglio</c:v>
                </c:pt>
                <c:pt idx="104">
                  <c:v>Agosto</c:v>
                </c:pt>
                <c:pt idx="105">
                  <c:v>Settembre</c:v>
                </c:pt>
                <c:pt idx="106">
                  <c:v>Ottobre</c:v>
                </c:pt>
                <c:pt idx="107">
                  <c:v>Novembre</c:v>
                </c:pt>
                <c:pt idx="108">
                  <c:v>Dicembre</c:v>
                </c:pt>
                <c:pt idx="109">
                  <c:v>Gennaio</c:v>
                </c:pt>
                <c:pt idx="110">
                  <c:v>Febbraio</c:v>
                </c:pt>
                <c:pt idx="111">
                  <c:v>Marzo</c:v>
                </c:pt>
                <c:pt idx="112">
                  <c:v>Aprile</c:v>
                </c:pt>
                <c:pt idx="113">
                  <c:v>Maggio</c:v>
                </c:pt>
                <c:pt idx="114">
                  <c:v>Giugno</c:v>
                </c:pt>
                <c:pt idx="115">
                  <c:v>Luglio</c:v>
                </c:pt>
                <c:pt idx="116">
                  <c:v>Agosto</c:v>
                </c:pt>
                <c:pt idx="117">
                  <c:v>Settembre</c:v>
                </c:pt>
                <c:pt idx="118">
                  <c:v>Ottobre</c:v>
                </c:pt>
                <c:pt idx="119">
                  <c:v>Novembre</c:v>
                </c:pt>
                <c:pt idx="120">
                  <c:v>Dicembre</c:v>
                </c:pt>
                <c:pt idx="121">
                  <c:v>Gennaio</c:v>
                </c:pt>
                <c:pt idx="122">
                  <c:v>Febbraio</c:v>
                </c:pt>
                <c:pt idx="123">
                  <c:v>Marzo</c:v>
                </c:pt>
                <c:pt idx="124">
                  <c:v>Aprile</c:v>
                </c:pt>
                <c:pt idx="125">
                  <c:v>Maggio</c:v>
                </c:pt>
                <c:pt idx="126">
                  <c:v>Giugno</c:v>
                </c:pt>
                <c:pt idx="127">
                  <c:v>Luglio</c:v>
                </c:pt>
                <c:pt idx="128">
                  <c:v>Agosto</c:v>
                </c:pt>
                <c:pt idx="129">
                  <c:v>Settembre</c:v>
                </c:pt>
                <c:pt idx="130">
                  <c:v>Ottobre</c:v>
                </c:pt>
                <c:pt idx="131">
                  <c:v>Novembre</c:v>
                </c:pt>
                <c:pt idx="132">
                  <c:v>Dicembre</c:v>
                </c:pt>
                <c:pt idx="133">
                  <c:v>Gennaio</c:v>
                </c:pt>
                <c:pt idx="134">
                  <c:v>Febbraio</c:v>
                </c:pt>
              </c:strCache>
            </c:strRef>
          </c:tx>
          <c:spPr>
            <a:ln>
              <a:solidFill>
                <a:srgbClr val="002060"/>
              </a:solidFill>
            </a:ln>
          </c:spPr>
          <c:marker>
            <c:symbol val="square"/>
            <c:size val="4"/>
            <c:spPr>
              <a:noFill/>
              <a:ln>
                <a:noFill/>
              </a:ln>
            </c:spPr>
          </c:marker>
          <c:trendline>
            <c:spPr>
              <a:ln w="22225">
                <a:solidFill>
                  <a:srgbClr val="FFC000"/>
                </a:solidFill>
              </a:ln>
            </c:spPr>
            <c:trendlineType val="linear"/>
            <c:dispRSqr val="0"/>
            <c:dispEq val="0"/>
          </c:trendline>
          <c:cat>
            <c:strRef>
              <c:f>mensile!$C$13:$C$147</c:f>
              <c:strCache>
                <c:ptCount val="135"/>
                <c:pt idx="0">
                  <c:v>Dicembre</c:v>
                </c:pt>
                <c:pt idx="1">
                  <c:v>Gennaio</c:v>
                </c:pt>
                <c:pt idx="2">
                  <c:v>Febbraio</c:v>
                </c:pt>
                <c:pt idx="3">
                  <c:v>Marzo</c:v>
                </c:pt>
                <c:pt idx="4">
                  <c:v>Aprile</c:v>
                </c:pt>
                <c:pt idx="5">
                  <c:v>Maggio</c:v>
                </c:pt>
                <c:pt idx="6">
                  <c:v>Giugno</c:v>
                </c:pt>
                <c:pt idx="7">
                  <c:v>Luglio</c:v>
                </c:pt>
                <c:pt idx="8">
                  <c:v>Agosto</c:v>
                </c:pt>
                <c:pt idx="9">
                  <c:v>Settembre</c:v>
                </c:pt>
                <c:pt idx="10">
                  <c:v>Ottobre</c:v>
                </c:pt>
                <c:pt idx="11">
                  <c:v>Novembre</c:v>
                </c:pt>
                <c:pt idx="12">
                  <c:v>Dicembre</c:v>
                </c:pt>
                <c:pt idx="13">
                  <c:v>Gennaio</c:v>
                </c:pt>
                <c:pt idx="14">
                  <c:v>Febbraio</c:v>
                </c:pt>
                <c:pt idx="15">
                  <c:v>Marzo</c:v>
                </c:pt>
                <c:pt idx="16">
                  <c:v>Aprile</c:v>
                </c:pt>
                <c:pt idx="17">
                  <c:v>Maggio</c:v>
                </c:pt>
                <c:pt idx="18">
                  <c:v>Giugno</c:v>
                </c:pt>
                <c:pt idx="19">
                  <c:v>Luglio</c:v>
                </c:pt>
                <c:pt idx="20">
                  <c:v>Agosto</c:v>
                </c:pt>
                <c:pt idx="21">
                  <c:v>Settembre</c:v>
                </c:pt>
                <c:pt idx="22">
                  <c:v>Ottobre</c:v>
                </c:pt>
                <c:pt idx="23">
                  <c:v>Novembre</c:v>
                </c:pt>
                <c:pt idx="24">
                  <c:v>Dicembre</c:v>
                </c:pt>
                <c:pt idx="25">
                  <c:v>Gennaio</c:v>
                </c:pt>
                <c:pt idx="26">
                  <c:v>Febbraio</c:v>
                </c:pt>
                <c:pt idx="27">
                  <c:v>Marzo</c:v>
                </c:pt>
                <c:pt idx="28">
                  <c:v>Aprile</c:v>
                </c:pt>
                <c:pt idx="29">
                  <c:v>Maggio</c:v>
                </c:pt>
                <c:pt idx="30">
                  <c:v>Giugno</c:v>
                </c:pt>
                <c:pt idx="31">
                  <c:v>Luglio</c:v>
                </c:pt>
                <c:pt idx="32">
                  <c:v>Agosto</c:v>
                </c:pt>
                <c:pt idx="33">
                  <c:v>Settembre</c:v>
                </c:pt>
                <c:pt idx="34">
                  <c:v>Ottobre</c:v>
                </c:pt>
                <c:pt idx="35">
                  <c:v>Novembre</c:v>
                </c:pt>
                <c:pt idx="36">
                  <c:v>Dicembre</c:v>
                </c:pt>
                <c:pt idx="37">
                  <c:v>Gennaio</c:v>
                </c:pt>
                <c:pt idx="38">
                  <c:v>Febbraio</c:v>
                </c:pt>
                <c:pt idx="39">
                  <c:v>Marzo</c:v>
                </c:pt>
                <c:pt idx="40">
                  <c:v>Aprile</c:v>
                </c:pt>
                <c:pt idx="41">
                  <c:v>Maggio</c:v>
                </c:pt>
                <c:pt idx="42">
                  <c:v>Giugno</c:v>
                </c:pt>
                <c:pt idx="43">
                  <c:v>Luglio</c:v>
                </c:pt>
                <c:pt idx="44">
                  <c:v>Agosto</c:v>
                </c:pt>
                <c:pt idx="45">
                  <c:v>Settembre</c:v>
                </c:pt>
                <c:pt idx="46">
                  <c:v>Ottobre</c:v>
                </c:pt>
                <c:pt idx="47">
                  <c:v>Novembre</c:v>
                </c:pt>
                <c:pt idx="48">
                  <c:v>Dicembre</c:v>
                </c:pt>
                <c:pt idx="49">
                  <c:v>Gennaio</c:v>
                </c:pt>
                <c:pt idx="50">
                  <c:v>Febbraio</c:v>
                </c:pt>
                <c:pt idx="51">
                  <c:v>Marzo</c:v>
                </c:pt>
                <c:pt idx="52">
                  <c:v>Aprile</c:v>
                </c:pt>
                <c:pt idx="53">
                  <c:v>Maggio</c:v>
                </c:pt>
                <c:pt idx="54">
                  <c:v>Giugno</c:v>
                </c:pt>
                <c:pt idx="55">
                  <c:v>Luglio</c:v>
                </c:pt>
                <c:pt idx="56">
                  <c:v>Agosto</c:v>
                </c:pt>
                <c:pt idx="57">
                  <c:v>Settembre</c:v>
                </c:pt>
                <c:pt idx="58">
                  <c:v>Ottobre</c:v>
                </c:pt>
                <c:pt idx="59">
                  <c:v>Novembre</c:v>
                </c:pt>
                <c:pt idx="60">
                  <c:v>Dicembre</c:v>
                </c:pt>
                <c:pt idx="61">
                  <c:v>Gennaio</c:v>
                </c:pt>
                <c:pt idx="62">
                  <c:v>Febbraio</c:v>
                </c:pt>
                <c:pt idx="63">
                  <c:v>Marzo</c:v>
                </c:pt>
                <c:pt idx="64">
                  <c:v>Aprile</c:v>
                </c:pt>
                <c:pt idx="65">
                  <c:v>Maggio</c:v>
                </c:pt>
                <c:pt idx="66">
                  <c:v>Giugno</c:v>
                </c:pt>
                <c:pt idx="67">
                  <c:v>Luglio</c:v>
                </c:pt>
                <c:pt idx="68">
                  <c:v>Agosto</c:v>
                </c:pt>
                <c:pt idx="69">
                  <c:v>Settembre</c:v>
                </c:pt>
                <c:pt idx="70">
                  <c:v>Ottobre</c:v>
                </c:pt>
                <c:pt idx="71">
                  <c:v>Novembre</c:v>
                </c:pt>
                <c:pt idx="72">
                  <c:v>Dicembre</c:v>
                </c:pt>
                <c:pt idx="73">
                  <c:v>Gennaio</c:v>
                </c:pt>
                <c:pt idx="74">
                  <c:v>Febbraio</c:v>
                </c:pt>
                <c:pt idx="75">
                  <c:v>Marzo</c:v>
                </c:pt>
                <c:pt idx="76">
                  <c:v>Aprile</c:v>
                </c:pt>
                <c:pt idx="77">
                  <c:v>Maggio</c:v>
                </c:pt>
                <c:pt idx="78">
                  <c:v>Giugno</c:v>
                </c:pt>
                <c:pt idx="79">
                  <c:v>Luglio</c:v>
                </c:pt>
                <c:pt idx="80">
                  <c:v>Agosto</c:v>
                </c:pt>
                <c:pt idx="81">
                  <c:v>Settembre</c:v>
                </c:pt>
                <c:pt idx="82">
                  <c:v>Ottobre</c:v>
                </c:pt>
                <c:pt idx="83">
                  <c:v>Novembre</c:v>
                </c:pt>
                <c:pt idx="84">
                  <c:v>Dicembre</c:v>
                </c:pt>
                <c:pt idx="85">
                  <c:v>Gennaio</c:v>
                </c:pt>
                <c:pt idx="86">
                  <c:v>Febbraio</c:v>
                </c:pt>
                <c:pt idx="87">
                  <c:v>Marzo</c:v>
                </c:pt>
                <c:pt idx="88">
                  <c:v>Aprile</c:v>
                </c:pt>
                <c:pt idx="89">
                  <c:v>Maggio</c:v>
                </c:pt>
                <c:pt idx="90">
                  <c:v>Giugno</c:v>
                </c:pt>
                <c:pt idx="91">
                  <c:v>Luglio</c:v>
                </c:pt>
                <c:pt idx="92">
                  <c:v>Agosto</c:v>
                </c:pt>
                <c:pt idx="93">
                  <c:v>Settembre</c:v>
                </c:pt>
                <c:pt idx="94">
                  <c:v>Ottobre</c:v>
                </c:pt>
                <c:pt idx="95">
                  <c:v>Novembre</c:v>
                </c:pt>
                <c:pt idx="96">
                  <c:v>Dicembre</c:v>
                </c:pt>
                <c:pt idx="97">
                  <c:v>Gennaio</c:v>
                </c:pt>
                <c:pt idx="98">
                  <c:v>Febbraio</c:v>
                </c:pt>
                <c:pt idx="99">
                  <c:v>Marzo</c:v>
                </c:pt>
                <c:pt idx="100">
                  <c:v>Aprile</c:v>
                </c:pt>
                <c:pt idx="101">
                  <c:v>Maggio</c:v>
                </c:pt>
                <c:pt idx="102">
                  <c:v>Giugno</c:v>
                </c:pt>
                <c:pt idx="103">
                  <c:v>Luglio</c:v>
                </c:pt>
                <c:pt idx="104">
                  <c:v>Agosto</c:v>
                </c:pt>
                <c:pt idx="105">
                  <c:v>Settembre</c:v>
                </c:pt>
                <c:pt idx="106">
                  <c:v>Ottobre</c:v>
                </c:pt>
                <c:pt idx="107">
                  <c:v>Novembre</c:v>
                </c:pt>
                <c:pt idx="108">
                  <c:v>Dicembre</c:v>
                </c:pt>
                <c:pt idx="109">
                  <c:v>Gennaio</c:v>
                </c:pt>
                <c:pt idx="110">
                  <c:v>Febbraio</c:v>
                </c:pt>
                <c:pt idx="111">
                  <c:v>Marzo</c:v>
                </c:pt>
                <c:pt idx="112">
                  <c:v>Aprile</c:v>
                </c:pt>
                <c:pt idx="113">
                  <c:v>Maggio</c:v>
                </c:pt>
                <c:pt idx="114">
                  <c:v>Giugno</c:v>
                </c:pt>
                <c:pt idx="115">
                  <c:v>Luglio</c:v>
                </c:pt>
                <c:pt idx="116">
                  <c:v>Agosto</c:v>
                </c:pt>
                <c:pt idx="117">
                  <c:v>Settembre</c:v>
                </c:pt>
                <c:pt idx="118">
                  <c:v>Ottobre</c:v>
                </c:pt>
                <c:pt idx="119">
                  <c:v>Novembre</c:v>
                </c:pt>
                <c:pt idx="120">
                  <c:v>Dicembre</c:v>
                </c:pt>
                <c:pt idx="121">
                  <c:v>Gennaio</c:v>
                </c:pt>
                <c:pt idx="122">
                  <c:v>Febbraio</c:v>
                </c:pt>
                <c:pt idx="123">
                  <c:v>Marzo</c:v>
                </c:pt>
                <c:pt idx="124">
                  <c:v>Aprile</c:v>
                </c:pt>
                <c:pt idx="125">
                  <c:v>Maggio</c:v>
                </c:pt>
                <c:pt idx="126">
                  <c:v>Giugno</c:v>
                </c:pt>
                <c:pt idx="127">
                  <c:v>Luglio</c:v>
                </c:pt>
                <c:pt idx="128">
                  <c:v>Agosto</c:v>
                </c:pt>
                <c:pt idx="129">
                  <c:v>Settembre</c:v>
                </c:pt>
                <c:pt idx="130">
                  <c:v>Ottobre</c:v>
                </c:pt>
                <c:pt idx="131">
                  <c:v>Novembre</c:v>
                </c:pt>
                <c:pt idx="132">
                  <c:v>Dicembre</c:v>
                </c:pt>
                <c:pt idx="133">
                  <c:v>Gennaio</c:v>
                </c:pt>
                <c:pt idx="134">
                  <c:v>Febbraio</c:v>
                </c:pt>
              </c:strCache>
            </c:strRef>
          </c:cat>
          <c:val>
            <c:numRef>
              <c:f>mensile!$E$13:$E$147</c:f>
              <c:numCache>
                <c:formatCode>#,##0</c:formatCode>
                <c:ptCount val="135"/>
                <c:pt idx="0">
                  <c:v>33204.5</c:v>
                </c:pt>
                <c:pt idx="1">
                  <c:v>33493.833333333336</c:v>
                </c:pt>
                <c:pt idx="2">
                  <c:v>33990.666666666664</c:v>
                </c:pt>
                <c:pt idx="3">
                  <c:v>33968.833333333336</c:v>
                </c:pt>
                <c:pt idx="4">
                  <c:v>34086.583333333336</c:v>
                </c:pt>
                <c:pt idx="5">
                  <c:v>34364.166666666664</c:v>
                </c:pt>
                <c:pt idx="6">
                  <c:v>34250.666666666664</c:v>
                </c:pt>
                <c:pt idx="7">
                  <c:v>34136.25</c:v>
                </c:pt>
                <c:pt idx="8">
                  <c:v>34045.75</c:v>
                </c:pt>
                <c:pt idx="9">
                  <c:v>34293.416666666664</c:v>
                </c:pt>
                <c:pt idx="10">
                  <c:v>34210.666666666664</c:v>
                </c:pt>
                <c:pt idx="11">
                  <c:v>33820.583333333336</c:v>
                </c:pt>
                <c:pt idx="12">
                  <c:v>33496.583333333336</c:v>
                </c:pt>
                <c:pt idx="13">
                  <c:v>32798.083333333336</c:v>
                </c:pt>
                <c:pt idx="14">
                  <c:v>32112.833333333332</c:v>
                </c:pt>
                <c:pt idx="15">
                  <c:v>31840.916666666668</c:v>
                </c:pt>
                <c:pt idx="16">
                  <c:v>31321.833333333332</c:v>
                </c:pt>
                <c:pt idx="17">
                  <c:v>30701.333333333332</c:v>
                </c:pt>
                <c:pt idx="18">
                  <c:v>30242.25</c:v>
                </c:pt>
                <c:pt idx="19">
                  <c:v>30013.333333333332</c:v>
                </c:pt>
                <c:pt idx="20">
                  <c:v>29997.25</c:v>
                </c:pt>
                <c:pt idx="21">
                  <c:v>30013.416666666668</c:v>
                </c:pt>
                <c:pt idx="22">
                  <c:v>29759.583333333332</c:v>
                </c:pt>
                <c:pt idx="23">
                  <c:v>30354.25</c:v>
                </c:pt>
                <c:pt idx="24">
                  <c:v>30904.083333333332</c:v>
                </c:pt>
                <c:pt idx="25">
                  <c:v>31011</c:v>
                </c:pt>
                <c:pt idx="26">
                  <c:v>31309.25</c:v>
                </c:pt>
                <c:pt idx="27">
                  <c:v>31728.583333333332</c:v>
                </c:pt>
                <c:pt idx="28">
                  <c:v>32157.75</c:v>
                </c:pt>
                <c:pt idx="29">
                  <c:v>32675.833333333332</c:v>
                </c:pt>
                <c:pt idx="30">
                  <c:v>33167.083333333336</c:v>
                </c:pt>
                <c:pt idx="31">
                  <c:v>33248</c:v>
                </c:pt>
                <c:pt idx="32">
                  <c:v>33286.333333333336</c:v>
                </c:pt>
                <c:pt idx="33">
                  <c:v>33271.75</c:v>
                </c:pt>
                <c:pt idx="34">
                  <c:v>33409.5</c:v>
                </c:pt>
                <c:pt idx="35">
                  <c:v>33432.166666666664</c:v>
                </c:pt>
                <c:pt idx="36">
                  <c:v>33288</c:v>
                </c:pt>
                <c:pt idx="37">
                  <c:v>33296.833333333336</c:v>
                </c:pt>
                <c:pt idx="38">
                  <c:v>33326.166666666664</c:v>
                </c:pt>
                <c:pt idx="39">
                  <c:v>32916.916666666664</c:v>
                </c:pt>
                <c:pt idx="40">
                  <c:v>32554.666666666668</c:v>
                </c:pt>
                <c:pt idx="41">
                  <c:v>32114.833333333332</c:v>
                </c:pt>
                <c:pt idx="42">
                  <c:v>31745</c:v>
                </c:pt>
                <c:pt idx="43">
                  <c:v>31954.5</c:v>
                </c:pt>
                <c:pt idx="44">
                  <c:v>32118.416666666668</c:v>
                </c:pt>
                <c:pt idx="45">
                  <c:v>31961.25</c:v>
                </c:pt>
                <c:pt idx="46">
                  <c:v>31828.833333333332</c:v>
                </c:pt>
                <c:pt idx="47">
                  <c:v>31091.833333333332</c:v>
                </c:pt>
                <c:pt idx="48">
                  <c:v>30683</c:v>
                </c:pt>
                <c:pt idx="49">
                  <c:v>30612</c:v>
                </c:pt>
                <c:pt idx="50">
                  <c:v>30473.75</c:v>
                </c:pt>
                <c:pt idx="51">
                  <c:v>30399.333333333332</c:v>
                </c:pt>
                <c:pt idx="52">
                  <c:v>30400.916666666668</c:v>
                </c:pt>
                <c:pt idx="53">
                  <c:v>29981.583333333332</c:v>
                </c:pt>
                <c:pt idx="54">
                  <c:v>29800</c:v>
                </c:pt>
                <c:pt idx="55">
                  <c:v>29488</c:v>
                </c:pt>
                <c:pt idx="56">
                  <c:v>29207.916666666668</c:v>
                </c:pt>
                <c:pt idx="57">
                  <c:v>28890.5</c:v>
                </c:pt>
                <c:pt idx="58">
                  <c:v>28405.5</c:v>
                </c:pt>
                <c:pt idx="59">
                  <c:v>27792.75</c:v>
                </c:pt>
                <c:pt idx="60">
                  <c:v>27557.5</c:v>
                </c:pt>
                <c:pt idx="61">
                  <c:v>27522.25</c:v>
                </c:pt>
                <c:pt idx="62">
                  <c:v>26877.5</c:v>
                </c:pt>
                <c:pt idx="63">
                  <c:v>26256.25</c:v>
                </c:pt>
                <c:pt idx="64">
                  <c:v>25946.583333333332</c:v>
                </c:pt>
                <c:pt idx="65">
                  <c:v>25780.5</c:v>
                </c:pt>
                <c:pt idx="66">
                  <c:v>25361.666666666668</c:v>
                </c:pt>
                <c:pt idx="67">
                  <c:v>25297.25</c:v>
                </c:pt>
                <c:pt idx="68">
                  <c:v>25227.416666666668</c:v>
                </c:pt>
                <c:pt idx="69">
                  <c:v>25058.666666666668</c:v>
                </c:pt>
                <c:pt idx="70">
                  <c:v>24809.583333333332</c:v>
                </c:pt>
                <c:pt idx="71">
                  <c:v>25127.5</c:v>
                </c:pt>
                <c:pt idx="72">
                  <c:v>24997.5</c:v>
                </c:pt>
                <c:pt idx="73">
                  <c:v>25068.333333333332</c:v>
                </c:pt>
                <c:pt idx="74">
                  <c:v>25218</c:v>
                </c:pt>
                <c:pt idx="75">
                  <c:v>25269.916666666668</c:v>
                </c:pt>
                <c:pt idx="76">
                  <c:v>25039.083333333332</c:v>
                </c:pt>
                <c:pt idx="77">
                  <c:v>24865.333333333332</c:v>
                </c:pt>
                <c:pt idx="78">
                  <c:v>24501.833333333332</c:v>
                </c:pt>
                <c:pt idx="79">
                  <c:v>24246.916666666668</c:v>
                </c:pt>
                <c:pt idx="80">
                  <c:v>24222.583333333332</c:v>
                </c:pt>
                <c:pt idx="81">
                  <c:v>24274.916666666668</c:v>
                </c:pt>
                <c:pt idx="82">
                  <c:v>24289.916666666668</c:v>
                </c:pt>
                <c:pt idx="83">
                  <c:v>24242.916666666668</c:v>
                </c:pt>
                <c:pt idx="84">
                  <c:v>24336.916666666668</c:v>
                </c:pt>
                <c:pt idx="85">
                  <c:v>24349.25</c:v>
                </c:pt>
                <c:pt idx="86">
                  <c:v>24538.916666666668</c:v>
                </c:pt>
                <c:pt idx="87">
                  <c:v>24725.666666666668</c:v>
                </c:pt>
                <c:pt idx="88">
                  <c:v>24907.583333333332</c:v>
                </c:pt>
                <c:pt idx="89">
                  <c:v>24950.5</c:v>
                </c:pt>
                <c:pt idx="90">
                  <c:v>25345.5</c:v>
                </c:pt>
                <c:pt idx="91">
                  <c:v>25835.916666666668</c:v>
                </c:pt>
                <c:pt idx="92">
                  <c:v>25952.083333333332</c:v>
                </c:pt>
                <c:pt idx="93">
                  <c:v>26177.5</c:v>
                </c:pt>
                <c:pt idx="94">
                  <c:v>26429.75</c:v>
                </c:pt>
                <c:pt idx="95">
                  <c:v>26515.833333333332</c:v>
                </c:pt>
                <c:pt idx="96">
                  <c:v>26632</c:v>
                </c:pt>
                <c:pt idx="97">
                  <c:v>26579.333333333332</c:v>
                </c:pt>
                <c:pt idx="98">
                  <c:v>26703.75</c:v>
                </c:pt>
                <c:pt idx="99">
                  <c:v>26731.333333333332</c:v>
                </c:pt>
                <c:pt idx="100">
                  <c:v>26808.666666666668</c:v>
                </c:pt>
                <c:pt idx="101">
                  <c:v>26839.083333333332</c:v>
                </c:pt>
                <c:pt idx="102">
                  <c:v>26712.166666666668</c:v>
                </c:pt>
                <c:pt idx="103">
                  <c:v>26779.75</c:v>
                </c:pt>
                <c:pt idx="104">
                  <c:v>26846</c:v>
                </c:pt>
                <c:pt idx="105">
                  <c:v>26744.333333333332</c:v>
                </c:pt>
                <c:pt idx="106">
                  <c:v>26669</c:v>
                </c:pt>
                <c:pt idx="107">
                  <c:v>26925.166666666668</c:v>
                </c:pt>
                <c:pt idx="108">
                  <c:v>27237.666666666668</c:v>
                </c:pt>
                <c:pt idx="109">
                  <c:v>27299.5</c:v>
                </c:pt>
                <c:pt idx="110">
                  <c:v>27223.166666666668</c:v>
                </c:pt>
                <c:pt idx="111">
                  <c:v>27231.833333333332</c:v>
                </c:pt>
                <c:pt idx="112">
                  <c:v>27303.5</c:v>
                </c:pt>
                <c:pt idx="113">
                  <c:v>27693.25</c:v>
                </c:pt>
                <c:pt idx="114">
                  <c:v>27920.166666666668</c:v>
                </c:pt>
                <c:pt idx="115">
                  <c:v>27789.75</c:v>
                </c:pt>
                <c:pt idx="116">
                  <c:v>27784.333333333332</c:v>
                </c:pt>
                <c:pt idx="117">
                  <c:v>28034.083333333332</c:v>
                </c:pt>
                <c:pt idx="118">
                  <c:v>28427.083333333332</c:v>
                </c:pt>
                <c:pt idx="119">
                  <c:v>28677.666666666668</c:v>
                </c:pt>
                <c:pt idx="120">
                  <c:v>28693.25</c:v>
                </c:pt>
                <c:pt idx="121">
                  <c:v>28794</c:v>
                </c:pt>
                <c:pt idx="122">
                  <c:v>28911.583333333332</c:v>
                </c:pt>
                <c:pt idx="123">
                  <c:v>29179.916666666668</c:v>
                </c:pt>
                <c:pt idx="124">
                  <c:v>29624.666666666668</c:v>
                </c:pt>
                <c:pt idx="125">
                  <c:v>29576.833333333332</c:v>
                </c:pt>
                <c:pt idx="126">
                  <c:v>29795</c:v>
                </c:pt>
                <c:pt idx="127">
                  <c:v>29769.583333333332</c:v>
                </c:pt>
                <c:pt idx="128">
                  <c:v>29963.666666666668</c:v>
                </c:pt>
                <c:pt idx="129">
                  <c:v>29990.166666666668</c:v>
                </c:pt>
                <c:pt idx="130">
                  <c:v>30088.083333333332</c:v>
                </c:pt>
                <c:pt idx="131">
                  <c:v>30338.5</c:v>
                </c:pt>
                <c:pt idx="132">
                  <c:v>30553.666666666668</c:v>
                </c:pt>
                <c:pt idx="133">
                  <c:v>30588.583333333332</c:v>
                </c:pt>
                <c:pt idx="134">
                  <c:v>30556.583333333332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0A7F-4A96-BDEA-A59E65214F3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8480856"/>
        <c:axId val="198481248"/>
      </c:lineChart>
      <c:catAx>
        <c:axId val="1984808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one"/>
        <c:txPr>
          <a:bodyPr/>
          <a:lstStyle/>
          <a:p>
            <a:pPr>
              <a:defRPr sz="90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pPr>
            <a:endParaRPr lang="it-IT"/>
          </a:p>
        </c:txPr>
        <c:crossAx val="198481248"/>
        <c:crosses val="autoZero"/>
        <c:auto val="0"/>
        <c:lblAlgn val="ctr"/>
        <c:lblOffset val="100"/>
        <c:noMultiLvlLbl val="0"/>
      </c:catAx>
      <c:valAx>
        <c:axId val="198481248"/>
        <c:scaling>
          <c:orientation val="minMax"/>
          <c:min val="5000"/>
        </c:scaling>
        <c:delete val="0"/>
        <c:axPos val="l"/>
        <c:majorGridlines/>
        <c:numFmt formatCode="#,##0" sourceLinked="1"/>
        <c:majorTickMark val="none"/>
        <c:minorTickMark val="none"/>
        <c:tickLblPos val="nextTo"/>
        <c:spPr>
          <a:ln w="9525">
            <a:solidFill>
              <a:schemeClr val="bg1">
                <a:lumMod val="65000"/>
              </a:schemeClr>
            </a:solidFill>
          </a:ln>
        </c:spPr>
        <c:txPr>
          <a:bodyPr/>
          <a:lstStyle/>
          <a:p>
            <a:pPr>
              <a:defRPr sz="100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pPr>
            <a:endParaRPr lang="it-IT"/>
          </a:p>
        </c:txPr>
        <c:crossAx val="198480856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0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  <a:headEnd type="none" w="sm" len="sm"/>
        <a:tailEnd type="none" w="sm" len="sm"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>
          <a:alpha val="70000"/>
        </a:schemeClr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>
          <a:alpha val="70000"/>
        </a:schemeClr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46000">
            <a:schemeClr val="phClr"/>
          </a:gs>
          <a:gs pos="100000">
            <a:schemeClr val="phClr">
              <a:lumMod val="20000"/>
              <a:lumOff val="80000"/>
              <a:alpha val="0"/>
            </a:schemeClr>
          </a:gs>
        </a:gsLst>
        <a:path path="circle">
          <a:fillToRect l="50000" t="-80000" r="50000" b="180000"/>
        </a:path>
      </a:gradFill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0">
              <a:schemeClr val="tx1">
                <a:lumMod val="5000"/>
                <a:lumOff val="95000"/>
              </a:schemeClr>
            </a:gs>
            <a:gs pos="100000">
              <a:schemeClr val="tx1">
                <a:lumMod val="15000"/>
                <a:lumOff val="85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0">
              <a:schemeClr val="tx1">
                <a:lumMod val="5000"/>
                <a:lumOff val="95000"/>
              </a:schemeClr>
            </a:gs>
            <a:gs pos="100000">
              <a:schemeClr val="tx1">
                <a:lumMod val="15000"/>
                <a:lumOff val="85000"/>
              </a:schemeClr>
            </a:gs>
          </a:gsLst>
          <a:lin ang="5400000" scaled="0"/>
        </a:gra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  <a:headEnd type="none" w="sm" len="sm"/>
        <a:tailEnd type="none" w="sm" len="sm"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00" b="1" kern="1200" cap="all" spc="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31">
  <cs:axisTitle>
    <cs:lnRef idx="0"/>
    <cs:fillRef idx="0"/>
    <cs:effectRef idx="0"/>
    <cs:fontRef idx="minor">
      <a:schemeClr val="tx2"/>
    </cs:fontRef>
    <cs:defRPr sz="900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2"/>
    </cs:fontRef>
    <cs:defRPr sz="900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900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1600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900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900" kern="1200"/>
  </cs:valueAxis>
  <cs:wall>
    <cs:lnRef idx="0"/>
    <cs:fillRef idx="0"/>
    <cs:effectRef idx="0"/>
    <cs:fontRef idx="minor">
      <a:schemeClr val="tx2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5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t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25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5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25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429756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b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25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429756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34CA06CC-DF2B-4766-BFC7-FDC658E828BC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256041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5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t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5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488" y="742950"/>
            <a:ext cx="6618287" cy="37242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7" y="4714875"/>
            <a:ext cx="5438775" cy="447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noProof="0" smtClean="0"/>
              <a:t>Fare clic per modificare gli stili del testo dello schema</a:t>
            </a:r>
          </a:p>
          <a:p>
            <a:pPr lvl="1"/>
            <a:r>
              <a:rPr lang="it-IT" noProof="0" smtClean="0"/>
              <a:t>Secondo livello</a:t>
            </a:r>
          </a:p>
          <a:p>
            <a:pPr lvl="2"/>
            <a:r>
              <a:rPr lang="it-IT" noProof="0" smtClean="0"/>
              <a:t>Terzo livello</a:t>
            </a:r>
          </a:p>
          <a:p>
            <a:pPr lvl="3"/>
            <a:r>
              <a:rPr lang="it-IT" noProof="0" smtClean="0"/>
              <a:t>Quarto livello</a:t>
            </a:r>
          </a:p>
          <a:p>
            <a:pPr lvl="4"/>
            <a:r>
              <a:rPr lang="it-IT" noProof="0" smtClean="0"/>
              <a:t>Quinto livello</a:t>
            </a:r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429756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b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9756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1C1303C6-5D75-4EB5-AB33-C6E03672B972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7179606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C7627C-DB68-9A4D-8B30-F0E92B6BDF8F}" type="slidenum">
              <a:rPr lang="it-IT" smtClean="0">
                <a:solidFill>
                  <a:prstClr val="black"/>
                </a:solidFill>
              </a:rPr>
              <a:pPr/>
              <a:t>1</a:t>
            </a:fld>
            <a:endParaRPr lang="it-IT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69177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C7627C-DB68-9A4D-8B30-F0E92B6BDF8F}" type="slidenum">
              <a:rPr lang="it-IT" smtClean="0">
                <a:solidFill>
                  <a:prstClr val="black"/>
                </a:solidFill>
              </a:rPr>
              <a:pPr/>
              <a:t>2</a:t>
            </a:fld>
            <a:endParaRPr lang="it-IT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7759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C1303C6-5D75-4EB5-AB33-C6E03672B972}" type="slidenum">
              <a:rPr lang="it-IT" smtClean="0"/>
              <a:pPr>
                <a:defRPr/>
              </a:pPr>
              <a:t>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212365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C1303C6-5D75-4EB5-AB33-C6E03672B972}" type="slidenum">
              <a:rPr lang="it-IT" smtClean="0"/>
              <a:pPr>
                <a:defRPr/>
              </a:pPr>
              <a:t>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769361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90488" y="742950"/>
            <a:ext cx="6618287" cy="3724275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C1303C6-5D75-4EB5-AB33-C6E03672B972}" type="slidenum">
              <a:rPr lang="it-IT" smtClean="0"/>
              <a:pPr>
                <a:defRPr/>
              </a:pPr>
              <a:t>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424960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4.emf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pn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png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emf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4.emf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4.emf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6.png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6.png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5.emf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4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07383598"/>
      </p:ext>
    </p:extLst>
  </p:cSld>
  <p:clrMapOvr>
    <a:masterClrMapping/>
  </p:clrMapOvr>
  <p:transition spd="med">
    <p:strips dir="r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31459494"/>
      </p:ext>
    </p:extLst>
  </p:cSld>
  <p:clrMapOvr>
    <a:masterClrMapping/>
  </p:clrMapOvr>
  <p:transition spd="med">
    <p:strips dir="r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363151"/>
      </p:ext>
    </p:extLst>
  </p:cSld>
  <p:clrMapOvr>
    <a:masterClrMapping/>
  </p:clrMapOvr>
  <p:transition spd="med">
    <p:strips dir="r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3200" y="13716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86400" y="13716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24006452"/>
      </p:ext>
    </p:extLst>
  </p:cSld>
  <p:clrMapOvr>
    <a:masterClrMapping/>
  </p:clrMapOvr>
  <p:transition spd="med">
    <p:strips dir="r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39414115"/>
      </p:ext>
    </p:extLst>
  </p:cSld>
  <p:clrMapOvr>
    <a:masterClrMapping/>
  </p:clrMapOvr>
  <p:transition spd="med">
    <p:strips dir="r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74929287"/>
      </p:ext>
    </p:extLst>
  </p:cSld>
  <p:clrMapOvr>
    <a:masterClrMapping/>
  </p:clrMapOvr>
  <p:transition spd="med">
    <p:strips dir="r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81348115"/>
      </p:ext>
    </p:extLst>
  </p:cSld>
  <p:clrMapOvr>
    <a:masterClrMapping/>
  </p:clrMapOvr>
  <p:transition spd="med">
    <p:strips dir="r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15745735"/>
      </p:ext>
    </p:extLst>
  </p:cSld>
  <p:clrMapOvr>
    <a:masterClrMapping/>
  </p:clrMapOvr>
  <p:transition spd="med">
    <p:strips dir="r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8196655"/>
      </p:ext>
    </p:extLst>
  </p:cSld>
  <p:clrMapOvr>
    <a:masterClrMapping/>
  </p:clrMapOvr>
  <p:transition spd="med">
    <p:strips dir="r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36176967"/>
      </p:ext>
    </p:extLst>
  </p:cSld>
  <p:clrMapOvr>
    <a:masterClrMapping/>
  </p:clrMapOvr>
  <p:transition spd="med">
    <p:strips dir="r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37600" y="274638"/>
            <a:ext cx="2844800" cy="5211762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3200" y="274638"/>
            <a:ext cx="8331200" cy="52117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95779852"/>
      </p:ext>
    </p:extLst>
  </p:cSld>
  <p:clrMapOvr>
    <a:masterClrMapping/>
  </p:clrMapOvr>
  <p:transition spd="med">
    <p:strips dir="rd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203200" y="1371600"/>
            <a:ext cx="10363200" cy="4114800"/>
          </a:xfrm>
        </p:spPr>
        <p:txBody>
          <a:bodyPr/>
          <a:lstStyle/>
          <a:p>
            <a:pPr lvl="0"/>
            <a:endParaRPr lang="it-IT" noProof="0" smtClean="0"/>
          </a:p>
        </p:txBody>
      </p:sp>
    </p:spTree>
    <p:extLst>
      <p:ext uri="{BB962C8B-B14F-4D97-AF65-F5344CB8AC3E}">
        <p14:creationId xmlns:p14="http://schemas.microsoft.com/office/powerpoint/2010/main" val="2665872679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78589816"/>
      </p:ext>
    </p:extLst>
  </p:cSld>
  <p:clrMapOvr>
    <a:masterClrMapping/>
  </p:clrMapOvr>
  <p:transition spd="med">
    <p:strips dir="rd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77826689"/>
      </p:ext>
    </p:extLst>
  </p:cSld>
  <p:clrMapOvr>
    <a:masterClrMapping/>
  </p:clrMapOvr>
  <p:transition spd="med">
    <p:strips dir="rd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79306583"/>
      </p:ext>
    </p:extLst>
  </p:cSld>
  <p:clrMapOvr>
    <a:masterClrMapping/>
  </p:clrMapOvr>
  <p:transition spd="med">
    <p:strips dir="rd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3200" y="13716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86400" y="13716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4450887"/>
      </p:ext>
    </p:extLst>
  </p:cSld>
  <p:clrMapOvr>
    <a:masterClrMapping/>
  </p:clrMapOvr>
  <p:transition spd="med">
    <p:strips dir="rd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82738116"/>
      </p:ext>
    </p:extLst>
  </p:cSld>
  <p:clrMapOvr>
    <a:masterClrMapping/>
  </p:clrMapOvr>
  <p:transition spd="med">
    <p:strips dir="rd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17409807"/>
      </p:ext>
    </p:extLst>
  </p:cSld>
  <p:clrMapOvr>
    <a:masterClrMapping/>
  </p:clrMapOvr>
  <p:transition spd="med">
    <p:strips dir="rd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35837974"/>
      </p:ext>
    </p:extLst>
  </p:cSld>
  <p:clrMapOvr>
    <a:masterClrMapping/>
  </p:clrMapOvr>
  <p:transition spd="med">
    <p:strips dir="rd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9954045"/>
      </p:ext>
    </p:extLst>
  </p:cSld>
  <p:clrMapOvr>
    <a:masterClrMapping/>
  </p:clrMapOvr>
  <p:transition spd="med">
    <p:strips dir="rd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60230347"/>
      </p:ext>
    </p:extLst>
  </p:cSld>
  <p:clrMapOvr>
    <a:masterClrMapping/>
  </p:clrMapOvr>
  <p:transition spd="med">
    <p:strips dir="rd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51677282"/>
      </p:ext>
    </p:extLst>
  </p:cSld>
  <p:clrMapOvr>
    <a:masterClrMapping/>
  </p:clrMapOvr>
  <p:transition spd="med">
    <p:strips dir="rd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37600" y="274638"/>
            <a:ext cx="2844800" cy="5211762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3200" y="274638"/>
            <a:ext cx="8331200" cy="52117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81808767"/>
      </p:ext>
    </p:extLst>
  </p:cSld>
  <p:clrMapOvr>
    <a:masterClrMapping/>
  </p:clrMapOvr>
  <p:transition spd="med">
    <p:strips dir="rd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203200" y="1371600"/>
            <a:ext cx="10363200" cy="4114800"/>
          </a:xfrm>
        </p:spPr>
        <p:txBody>
          <a:bodyPr/>
          <a:lstStyle/>
          <a:p>
            <a:pPr lvl="0"/>
            <a:endParaRPr lang="it-IT" noProof="0" smtClean="0"/>
          </a:p>
        </p:txBody>
      </p:sp>
    </p:spTree>
    <p:extLst>
      <p:ext uri="{BB962C8B-B14F-4D97-AF65-F5344CB8AC3E}">
        <p14:creationId xmlns:p14="http://schemas.microsoft.com/office/powerpoint/2010/main" val="3021146096"/>
      </p:ext>
    </p:extLst>
  </p:cSld>
  <p:clrMapOvr>
    <a:masterClrMapping/>
  </p:clrMapOvr>
  <p:transition spd="med">
    <p:strips dir="rd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Centr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629694" y="1006476"/>
            <a:ext cx="11128415" cy="4500563"/>
          </a:xfrm>
          <a:prstGeom prst="rect">
            <a:avLst/>
          </a:prstGeom>
        </p:spPr>
        <p:txBody>
          <a:bodyPr/>
          <a:lstStyle>
            <a:lvl1pPr marL="174625" indent="-174625">
              <a:spcAft>
                <a:spcPts val="115"/>
              </a:spcAft>
              <a:buFont typeface="Arial" pitchFamily="34" charset="0"/>
              <a:buNone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66688" indent="-166688">
              <a:spcAft>
                <a:spcPts val="115"/>
              </a:spcAft>
              <a:tabLst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77800" indent="-177800">
              <a:spcAft>
                <a:spcPts val="115"/>
              </a:spcAft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7800" indent="-177800">
              <a:spcAft>
                <a:spcPts val="115"/>
              </a:spcAft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74625" indent="-174625">
              <a:spcAft>
                <a:spcPts val="115"/>
              </a:spcAft>
              <a:buFont typeface="Arial" pitchFamily="34" charset="0"/>
              <a:buNone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8" name="Titolo 1"/>
          <p:cNvSpPr>
            <a:spLocks noGrp="1"/>
          </p:cNvSpPr>
          <p:nvPr>
            <p:ph type="title" hasCustomPrompt="1"/>
          </p:nvPr>
        </p:nvSpPr>
        <p:spPr>
          <a:xfrm>
            <a:off x="629693" y="249387"/>
            <a:ext cx="11148321" cy="583127"/>
          </a:xfrm>
          <a:prstGeom prst="rect">
            <a:avLst/>
          </a:prstGeom>
        </p:spPr>
        <p:txBody>
          <a:bodyPr/>
          <a:lstStyle>
            <a:lvl1pPr>
              <a:defRPr sz="2800" b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Click to edit Master text styles</a:t>
            </a:r>
            <a:endParaRPr lang="it-IT" dirty="0"/>
          </a:p>
        </p:txBody>
      </p:sp>
      <p:pic>
        <p:nvPicPr>
          <p:cNvPr id="2050" name="Picture 2" descr="C:\MARKETING\PROGETTI\PPT REPLY TEMPLATE\elements\omini tutti colori 3d\green\reply_3d.pn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1103710" y="6039136"/>
            <a:ext cx="885377" cy="719138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 userDrawn="1"/>
        </p:nvSpPr>
        <p:spPr>
          <a:xfrm>
            <a:off x="218902" y="6283327"/>
            <a:ext cx="52184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83005305-56AA-41FB-8E52-9E09D388040D}" type="slidenum">
              <a:rPr lang="it-IT" sz="1000" smtClean="0">
                <a:solidFill>
                  <a:srgbClr val="000000"/>
                </a:solidFill>
              </a:rPr>
              <a:pPr algn="r"/>
              <a:t>‹N›</a:t>
            </a:fld>
            <a:endParaRPr lang="it-IT" sz="1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3762301"/>
      </p:ext>
    </p:extLst>
  </p:cSld>
  <p:clrMapOvr>
    <a:masterClrMapping/>
  </p:clrMapOvr>
  <p:transition spd="med">
    <p:wipe dir="r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65137" y="1065749"/>
            <a:ext cx="10114148" cy="3216228"/>
          </a:xfrm>
        </p:spPr>
        <p:txBody>
          <a:bodyPr anchor="b"/>
          <a:lstStyle>
            <a:lvl1pPr algn="l" defTabSz="121917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it-IT" sz="8000" i="0" u="none" kern="1200" cap="all" spc="-133" dirty="0" smtClean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smtClean="0"/>
              <a:t>INSERT YOUR</a:t>
            </a:r>
            <a:br>
              <a:rPr lang="it-IT" dirty="0" smtClean="0"/>
            </a:br>
            <a:r>
              <a:rPr lang="it-IT" dirty="0" smtClean="0"/>
              <a:t>TITLE HERE</a:t>
            </a:r>
            <a:endParaRPr lang="en-US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6" y="4501189"/>
            <a:ext cx="10114149" cy="438427"/>
          </a:xfrm>
        </p:spPr>
        <p:txBody>
          <a:bodyPr lIns="0" bIns="0" anchor="t">
            <a:noAutofit/>
          </a:bodyPr>
          <a:lstStyle>
            <a:lvl1pPr marL="0" indent="0" algn="l">
              <a:buNone/>
              <a:defRPr sz="2400" b="0" cap="none">
                <a:solidFill>
                  <a:srgbClr val="FFFFFF"/>
                </a:solidFill>
                <a:latin typeface="+mn-lt"/>
                <a:cs typeface="Arial Black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Immagine 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4167" y="6298415"/>
            <a:ext cx="1184039" cy="370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61547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eting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tIns="0" rIns="0" anchor="t" anchorCtr="0"/>
          <a:lstStyle>
            <a:lvl1pPr>
              <a:defRPr sz="4267" cap="all" baseline="0"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6" name="Inhaltsplatzhalter 2"/>
          <p:cNvSpPr>
            <a:spLocks noGrp="1"/>
          </p:cNvSpPr>
          <p:nvPr>
            <p:ph idx="10"/>
          </p:nvPr>
        </p:nvSpPr>
        <p:spPr>
          <a:xfrm>
            <a:off x="804331" y="2126523"/>
            <a:ext cx="10583335" cy="3282951"/>
          </a:xfrm>
        </p:spPr>
        <p:txBody>
          <a:bodyPr/>
          <a:lstStyle>
            <a:lvl1pPr marL="666734" indent="-666734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/>
            </a:lvl1pPr>
            <a:lvl2pPr marL="1310185" indent="-654034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cap="none">
                <a:solidFill>
                  <a:schemeClr val="tx1"/>
                </a:solidFill>
              </a:defRPr>
            </a:lvl2pPr>
            <a:lvl3pPr marL="1909186" indent="-601118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sz="2133">
                <a:solidFill>
                  <a:schemeClr val="tx1"/>
                </a:solidFill>
              </a:defRPr>
            </a:lvl3pPr>
            <a:lvl4pPr marL="1828754" indent="-457189">
              <a:buFont typeface="+mj-lt"/>
              <a:buAutoNum type="arabicPeriod"/>
              <a:defRPr/>
            </a:lvl4pPr>
            <a:lvl5pPr marL="2285943" indent="-457189">
              <a:buFont typeface="+mj-lt"/>
              <a:buAutoNum type="arabicPeriod"/>
              <a:defRPr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713733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2"/>
            <a:ext cx="10109631" cy="2175229"/>
          </a:xfrm>
        </p:spPr>
        <p:txBody>
          <a:bodyPr anchor="b"/>
          <a:lstStyle>
            <a:lvl1pPr algn="ctr">
              <a:lnSpc>
                <a:spcPct val="80000"/>
              </a:lnSpc>
              <a:defRPr lang="en-US" sz="80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smtClean="0"/>
              <a:t>SECTION </a:t>
            </a:r>
            <a:br>
              <a:rPr lang="it-IT" dirty="0" smtClean="0"/>
            </a:br>
            <a:r>
              <a:rPr lang="it-IT" dirty="0" smtClean="0"/>
              <a:t>SLIDE</a:t>
            </a:r>
            <a:endParaRPr lang="en-US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00854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tement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2"/>
            <a:ext cx="10109631" cy="2175229"/>
          </a:xfrm>
        </p:spPr>
        <p:txBody>
          <a:bodyPr anchor="t"/>
          <a:lstStyle>
            <a:lvl1pPr algn="ctr">
              <a:lnSpc>
                <a:spcPct val="80000"/>
              </a:lnSpc>
              <a:defRPr lang="en-US" sz="72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de-DE" dirty="0" smtClean="0"/>
              <a:t>STATEMENT </a:t>
            </a:r>
            <a:br>
              <a:rPr lang="de-DE" dirty="0" smtClean="0"/>
            </a:br>
            <a:r>
              <a:rPr lang="de-DE" dirty="0" smtClean="0"/>
              <a:t>CHART FOR IMPORTANT </a:t>
            </a:r>
            <a:br>
              <a:rPr lang="de-DE" dirty="0" smtClean="0"/>
            </a:br>
            <a:r>
              <a:rPr lang="de-DE" dirty="0" smtClean="0"/>
              <a:t>POINTS</a:t>
            </a:r>
            <a:endParaRPr lang="en-US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531185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72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812081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with Background 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 9"/>
          <p:cNvPicPr>
            <a:picLocks noChangeAspect="1"/>
          </p:cNvPicPr>
          <p:nvPr userDrawn="1"/>
        </p:nvPicPr>
        <p:blipFill rotWithShape="1">
          <a:blip r:embed="rId2"/>
          <a:srcRect t="-114" b="24638"/>
          <a:stretch/>
        </p:blipFill>
        <p:spPr>
          <a:xfrm>
            <a:off x="0" y="-10332"/>
            <a:ext cx="12192000" cy="6898813"/>
          </a:xfrm>
          <a:prstGeom prst="rect">
            <a:avLst/>
          </a:prstGeom>
        </p:spPr>
      </p:pic>
      <p:sp>
        <p:nvSpPr>
          <p:cNvPr id="8" name="Rechteck 6"/>
          <p:cNvSpPr/>
          <p:nvPr userDrawn="1"/>
        </p:nvSpPr>
        <p:spPr>
          <a:xfrm>
            <a:off x="0" y="1"/>
            <a:ext cx="12192000" cy="6888480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de-DE" sz="2400" b="0">
              <a:solidFill>
                <a:srgbClr val="000000"/>
              </a:solidFill>
            </a:endParaRPr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72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602591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screen imag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11"/>
          <p:cNvPicPr>
            <a:picLocks noChangeAspect="1"/>
          </p:cNvPicPr>
          <p:nvPr userDrawn="1"/>
        </p:nvPicPr>
        <p:blipFill rotWithShape="1">
          <a:blip r:embed="rId2"/>
          <a:srcRect t="-1" r="11734" b="25474"/>
          <a:stretch/>
        </p:blipFill>
        <p:spPr>
          <a:xfrm>
            <a:off x="-1" y="0"/>
            <a:ext cx="12192000" cy="6847368"/>
          </a:xfrm>
          <a:custGeom>
            <a:avLst/>
            <a:gdLst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6858000">
                <a:moveTo>
                  <a:pt x="0" y="0"/>
                </a:moveTo>
                <a:lnTo>
                  <a:pt x="9144000" y="0"/>
                </a:lnTo>
                <a:lnTo>
                  <a:pt x="9144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" name="Rechteck 6"/>
          <p:cNvSpPr/>
          <p:nvPr userDrawn="1"/>
        </p:nvSpPr>
        <p:spPr>
          <a:xfrm>
            <a:off x="0" y="-13124"/>
            <a:ext cx="12192000" cy="6857999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de-DE" sz="2400" b="0">
              <a:solidFill>
                <a:srgbClr val="000000"/>
              </a:solidFill>
            </a:endParaRPr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80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724146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082732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tIns="0" rIns="0" anchor="t" anchorCtr="0"/>
          <a:lstStyle>
            <a:lvl1pPr>
              <a:defRPr sz="4267" cap="all" baseline="0"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5" name="Segnaposto testo 14"/>
          <p:cNvSpPr>
            <a:spLocks noGrp="1"/>
          </p:cNvSpPr>
          <p:nvPr>
            <p:ph type="body" sz="quarter" idx="10" hasCustomPrompt="1"/>
          </p:nvPr>
        </p:nvSpPr>
        <p:spPr>
          <a:xfrm>
            <a:off x="765137" y="1869268"/>
            <a:ext cx="10624217" cy="4055752"/>
          </a:xfrm>
        </p:spPr>
        <p:txBody>
          <a:bodyPr lIns="0" bIns="0"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buClr>
                <a:schemeClr val="tx2"/>
              </a:buClr>
              <a:defRPr/>
            </a:lvl4pPr>
            <a:lvl6pPr>
              <a:defRPr sz="2267"/>
            </a:lvl6pPr>
            <a:lvl7pPr marL="239994" indent="-239994">
              <a:buClr>
                <a:schemeClr val="tx2"/>
              </a:buClr>
              <a:buAutoNum type="arabicPeriod"/>
              <a:defRPr lang="it-IT" sz="2400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>
              <a:buAutoNum type="arabicPeriod"/>
              <a:defRPr/>
            </a:lvl8pPr>
            <a:lvl9pPr>
              <a:defRPr sz="22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marL="685783" lvl="6" indent="-685783" algn="l" defTabSz="609585" rtl="0" eaLnBrk="1" latinLnBrk="0" hangingPunct="1">
              <a:lnSpc>
                <a:spcPct val="150000"/>
              </a:lnSpc>
              <a:spcBef>
                <a:spcPts val="800"/>
              </a:spcBef>
              <a:buClr>
                <a:schemeClr val="tx2"/>
              </a:buClr>
              <a:buSzPct val="130000"/>
              <a:buFont typeface="+mj-lt"/>
              <a:buAutoNum type="arabicPeriod"/>
            </a:pPr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002540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6" y="1916869"/>
            <a:ext cx="5087024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275673" y="1916869"/>
            <a:ext cx="5113681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9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5949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 on Black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tangolo 6"/>
          <p:cNvSpPr/>
          <p:nvPr userDrawn="1"/>
        </p:nvSpPr>
        <p:spPr>
          <a:xfrm>
            <a:off x="0" y="0"/>
            <a:ext cx="12192000" cy="16655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it-IT" sz="2400" b="0">
              <a:solidFill>
                <a:srgbClr val="000000"/>
              </a:solidFill>
            </a:endParaRPr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2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0" y="1667389"/>
            <a:ext cx="12192000" cy="3505455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  <p:sp>
        <p:nvSpPr>
          <p:cNvPr id="7" name="Subtitle 2"/>
          <p:cNvSpPr>
            <a:spLocks noGrp="1"/>
          </p:cNvSpPr>
          <p:nvPr>
            <p:ph type="subTitle" idx="12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10" name="Rettangolo 7"/>
          <p:cNvSpPr/>
          <p:nvPr userDrawn="1"/>
        </p:nvSpPr>
        <p:spPr>
          <a:xfrm>
            <a:off x="0" y="5172843"/>
            <a:ext cx="12192000" cy="16655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it-IT" sz="2400" b="0">
              <a:solidFill>
                <a:srgbClr val="000000"/>
              </a:solidFill>
            </a:endParaRPr>
          </a:p>
        </p:txBody>
      </p:sp>
      <p:pic>
        <p:nvPicPr>
          <p:cNvPr id="11" name="Bild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01095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Image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916869"/>
            <a:ext cx="3992717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2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5367453" y="1889351"/>
            <a:ext cx="6824547" cy="4049183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2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965239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Gradient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916869"/>
            <a:ext cx="3992717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pic>
        <p:nvPicPr>
          <p:cNvPr id="2" name="Immagine 1"/>
          <p:cNvPicPr>
            <a:picLocks noChangeAspect="1"/>
          </p:cNvPicPr>
          <p:nvPr userDrawn="1"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2527" y="1995754"/>
            <a:ext cx="6819472" cy="3835953"/>
          </a:xfrm>
          <a:prstGeom prst="rect">
            <a:avLst/>
          </a:prstGeom>
        </p:spPr>
      </p:pic>
      <p:sp>
        <p:nvSpPr>
          <p:cNvPr id="12" name="Content Placeholder 2"/>
          <p:cNvSpPr>
            <a:spLocks noGrp="1"/>
          </p:cNvSpPr>
          <p:nvPr>
            <p:ph sz="half" idx="11" hasCustomPrompt="1"/>
          </p:nvPr>
        </p:nvSpPr>
        <p:spPr>
          <a:xfrm>
            <a:off x="5803653" y="3811650"/>
            <a:ext cx="6155715" cy="825759"/>
          </a:xfrm>
        </p:spPr>
        <p:txBody>
          <a:bodyPr anchor="t"/>
          <a:lstStyle>
            <a:lvl1pPr>
              <a:defRPr sz="5333" cap="all" spc="-133">
                <a:solidFill>
                  <a:srgbClr val="FFFFFF"/>
                </a:solidFill>
                <a:latin typeface="Arial Black"/>
                <a:cs typeface="Arial Black"/>
              </a:defRPr>
            </a:lvl1pPr>
            <a:lvl2pPr>
              <a:defRPr sz="5333">
                <a:latin typeface="Arial Black"/>
                <a:cs typeface="Arial Black"/>
              </a:defRPr>
            </a:lvl2pPr>
            <a:lvl3pPr>
              <a:defRPr sz="5333">
                <a:latin typeface="Arial Black"/>
                <a:cs typeface="Arial Black"/>
              </a:defRPr>
            </a:lvl3pPr>
            <a:lvl4pPr>
              <a:defRPr sz="5333">
                <a:latin typeface="Arial Black"/>
                <a:cs typeface="Arial Black"/>
              </a:defRPr>
            </a:lvl4pPr>
            <a:lvl5pPr>
              <a:defRPr sz="5333">
                <a:latin typeface="Arial Black"/>
                <a:cs typeface="Arial Black"/>
              </a:defRPr>
            </a:lvl5pPr>
            <a:lvl6pPr>
              <a:defRPr sz="5333">
                <a:latin typeface="Arial Black"/>
                <a:cs typeface="Arial Black"/>
              </a:defRPr>
            </a:lvl6pPr>
            <a:lvl7pPr>
              <a:defRPr sz="5333">
                <a:latin typeface="Arial Black"/>
                <a:cs typeface="Arial Black"/>
              </a:defRPr>
            </a:lvl7pPr>
            <a:lvl8pPr>
              <a:defRPr sz="5333">
                <a:latin typeface="Arial Black"/>
                <a:cs typeface="Arial Black"/>
              </a:defRPr>
            </a:lvl8pPr>
            <a:lvl9pPr>
              <a:defRPr sz="5333">
                <a:latin typeface="Arial Black"/>
                <a:cs typeface="Arial Black"/>
              </a:defRPr>
            </a:lvl9pPr>
          </a:lstStyle>
          <a:p>
            <a:pPr lvl="0"/>
            <a:r>
              <a:rPr lang="en-US" dirty="0" smtClean="0"/>
              <a:t>TEXT</a:t>
            </a:r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2" hasCustomPrompt="1"/>
          </p:nvPr>
        </p:nvSpPr>
        <p:spPr>
          <a:xfrm>
            <a:off x="5803653" y="2537359"/>
            <a:ext cx="6155715" cy="426875"/>
          </a:xfrm>
        </p:spPr>
        <p:txBody>
          <a:bodyPr/>
          <a:lstStyle>
            <a:lvl1pPr>
              <a:defRPr sz="2133">
                <a:solidFill>
                  <a:srgbClr val="FFFFFF"/>
                </a:solidFill>
              </a:defRPr>
            </a:lvl1pPr>
            <a:lvl2pPr marL="0" indent="0">
              <a:buFont typeface="+mj-lt"/>
              <a:buNone/>
              <a:defRPr sz="1867">
                <a:solidFill>
                  <a:schemeClr val="tx1"/>
                </a:solidFill>
              </a:defRPr>
            </a:lvl2pPr>
            <a:lvl3pPr marL="0" indent="0">
              <a:buFont typeface="+mj-lt"/>
              <a:buNone/>
              <a:defRPr sz="1867">
                <a:solidFill>
                  <a:schemeClr val="tx1"/>
                </a:solidFill>
              </a:defRPr>
            </a:lvl3pPr>
            <a:lvl4pPr marL="0" indent="0">
              <a:buFont typeface="+mj-lt"/>
              <a:buNone/>
              <a:defRPr sz="1867">
                <a:solidFill>
                  <a:schemeClr val="tx1"/>
                </a:solidFill>
              </a:defRPr>
            </a:lvl4pPr>
            <a:lvl5pPr marL="0" indent="0">
              <a:buFont typeface="+mj-lt"/>
              <a:buNone/>
              <a:defRPr sz="1867">
                <a:solidFill>
                  <a:schemeClr val="tx1"/>
                </a:solidFill>
              </a:defRPr>
            </a:lvl5pPr>
            <a:lvl6pPr marL="0" indent="0">
              <a:buFont typeface="+mj-lt"/>
              <a:buNone/>
              <a:defRPr sz="1867">
                <a:solidFill>
                  <a:schemeClr val="tx1"/>
                </a:solidFill>
              </a:defRPr>
            </a:lvl6pPr>
            <a:lvl7pPr marL="0" indent="0">
              <a:buFont typeface="+mj-lt"/>
              <a:buNone/>
              <a:defRPr sz="1867">
                <a:solidFill>
                  <a:schemeClr val="tx1"/>
                </a:solidFill>
              </a:defRPr>
            </a:lvl7pPr>
            <a:lvl8pPr marL="0" indent="0">
              <a:buFont typeface="+mj-lt"/>
              <a:buNone/>
              <a:defRPr sz="1867">
                <a:solidFill>
                  <a:schemeClr val="tx1"/>
                </a:solidFill>
              </a:defRPr>
            </a:lvl8pPr>
            <a:lvl9pPr marL="0" indent="0">
              <a:buFont typeface="+mj-lt"/>
              <a:buNone/>
              <a:defRPr sz="1867">
                <a:solidFill>
                  <a:schemeClr val="tx1"/>
                </a:solidFill>
              </a:defRPr>
            </a:lvl9pPr>
          </a:lstStyle>
          <a:p>
            <a:pPr lvl="0"/>
            <a:r>
              <a:rPr lang="it-IT" dirty="0" smtClean="0"/>
              <a:t>Basic text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3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11" name="Bild 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49208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2841421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1541364" y="2680306"/>
            <a:ext cx="9337920" cy="1762263"/>
          </a:xfrm>
        </p:spPr>
        <p:txBody>
          <a:bodyPr anchor="ctr"/>
          <a:lstStyle>
            <a:lvl1pPr>
              <a:lnSpc>
                <a:spcPct val="80000"/>
              </a:lnSpc>
              <a:defRPr lang="en-US" sz="80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41364" y="4501189"/>
            <a:ext cx="933792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2400" b="0" cap="none">
                <a:solidFill>
                  <a:srgbClr val="FFFFFF"/>
                </a:solidFill>
                <a:latin typeface="+mn-lt"/>
                <a:cs typeface="Arial Black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9" name="Immagin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4167" y="6298415"/>
            <a:ext cx="1184039" cy="370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423899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65137" y="1065749"/>
            <a:ext cx="10114148" cy="3216228"/>
          </a:xfrm>
        </p:spPr>
        <p:txBody>
          <a:bodyPr anchor="b"/>
          <a:lstStyle>
            <a:lvl1pPr algn="l" defTabSz="121917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it-IT" sz="8000" i="0" u="none" kern="1200" cap="all" spc="-133" dirty="0" smtClean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smtClean="0"/>
              <a:t>INSERT YOUR</a:t>
            </a:r>
            <a:br>
              <a:rPr lang="it-IT" dirty="0" smtClean="0"/>
            </a:br>
            <a:r>
              <a:rPr lang="it-IT" dirty="0" smtClean="0"/>
              <a:t>TITLE HERE</a:t>
            </a:r>
            <a:endParaRPr lang="en-US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6" y="4501189"/>
            <a:ext cx="10114149" cy="438427"/>
          </a:xfrm>
        </p:spPr>
        <p:txBody>
          <a:bodyPr lIns="0" bIns="0" anchor="t">
            <a:noAutofit/>
          </a:bodyPr>
          <a:lstStyle>
            <a:lvl1pPr marL="0" indent="0" algn="l">
              <a:buNone/>
              <a:defRPr sz="2400" b="0" cap="none">
                <a:solidFill>
                  <a:srgbClr val="FFFFFF"/>
                </a:solidFill>
                <a:latin typeface="+mn-lt"/>
                <a:cs typeface="Arial Black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Immagine 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4167" y="6298415"/>
            <a:ext cx="1184039" cy="370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34541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eting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tIns="0" rIns="0" anchor="t" anchorCtr="0"/>
          <a:lstStyle>
            <a:lvl1pPr>
              <a:defRPr sz="4267" cap="all" baseline="0"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6" name="Inhaltsplatzhalter 2"/>
          <p:cNvSpPr>
            <a:spLocks noGrp="1"/>
          </p:cNvSpPr>
          <p:nvPr>
            <p:ph idx="10"/>
          </p:nvPr>
        </p:nvSpPr>
        <p:spPr>
          <a:xfrm>
            <a:off x="804331" y="2126523"/>
            <a:ext cx="10583335" cy="3282951"/>
          </a:xfrm>
        </p:spPr>
        <p:txBody>
          <a:bodyPr/>
          <a:lstStyle>
            <a:lvl1pPr marL="666734" indent="-666734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/>
            </a:lvl1pPr>
            <a:lvl2pPr marL="1310185" indent="-654034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cap="none">
                <a:solidFill>
                  <a:schemeClr val="tx1"/>
                </a:solidFill>
              </a:defRPr>
            </a:lvl2pPr>
            <a:lvl3pPr marL="1909186" indent="-601118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sz="2133">
                <a:solidFill>
                  <a:schemeClr val="tx1"/>
                </a:solidFill>
              </a:defRPr>
            </a:lvl3pPr>
            <a:lvl4pPr marL="1828754" indent="-457189">
              <a:buFont typeface="+mj-lt"/>
              <a:buAutoNum type="arabicPeriod"/>
              <a:defRPr/>
            </a:lvl4pPr>
            <a:lvl5pPr marL="2285943" indent="-457189">
              <a:buFont typeface="+mj-lt"/>
              <a:buAutoNum type="arabicPeriod"/>
              <a:defRPr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291028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2"/>
            <a:ext cx="10109631" cy="2175229"/>
          </a:xfrm>
        </p:spPr>
        <p:txBody>
          <a:bodyPr anchor="b"/>
          <a:lstStyle>
            <a:lvl1pPr algn="ctr">
              <a:lnSpc>
                <a:spcPct val="80000"/>
              </a:lnSpc>
              <a:defRPr lang="en-US" sz="80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smtClean="0"/>
              <a:t>SECTION </a:t>
            </a:r>
            <a:br>
              <a:rPr lang="it-IT" dirty="0" smtClean="0"/>
            </a:br>
            <a:r>
              <a:rPr lang="it-IT" dirty="0" smtClean="0"/>
              <a:t>SLIDE</a:t>
            </a:r>
            <a:endParaRPr lang="en-US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61860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tement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2"/>
            <a:ext cx="10109631" cy="2175229"/>
          </a:xfrm>
        </p:spPr>
        <p:txBody>
          <a:bodyPr anchor="t"/>
          <a:lstStyle>
            <a:lvl1pPr algn="ctr">
              <a:lnSpc>
                <a:spcPct val="80000"/>
              </a:lnSpc>
              <a:defRPr lang="en-US" sz="72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de-DE" dirty="0" smtClean="0"/>
              <a:t>STATEMENT </a:t>
            </a:r>
            <a:br>
              <a:rPr lang="de-DE" dirty="0" smtClean="0"/>
            </a:br>
            <a:r>
              <a:rPr lang="de-DE" dirty="0" smtClean="0"/>
              <a:t>CHART FOR IMPORTANT </a:t>
            </a:r>
            <a:br>
              <a:rPr lang="de-DE" dirty="0" smtClean="0"/>
            </a:br>
            <a:r>
              <a:rPr lang="de-DE" dirty="0" smtClean="0"/>
              <a:t>POINTS</a:t>
            </a:r>
            <a:endParaRPr lang="en-US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695115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72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038854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with Background 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 9"/>
          <p:cNvPicPr>
            <a:picLocks noChangeAspect="1"/>
          </p:cNvPicPr>
          <p:nvPr userDrawn="1"/>
        </p:nvPicPr>
        <p:blipFill rotWithShape="1">
          <a:blip r:embed="rId2"/>
          <a:srcRect t="-114" b="24638"/>
          <a:stretch/>
        </p:blipFill>
        <p:spPr>
          <a:xfrm>
            <a:off x="0" y="-10332"/>
            <a:ext cx="12192000" cy="6898813"/>
          </a:xfrm>
          <a:prstGeom prst="rect">
            <a:avLst/>
          </a:prstGeom>
        </p:spPr>
      </p:pic>
      <p:sp>
        <p:nvSpPr>
          <p:cNvPr id="8" name="Rechteck 6"/>
          <p:cNvSpPr/>
          <p:nvPr userDrawn="1"/>
        </p:nvSpPr>
        <p:spPr>
          <a:xfrm>
            <a:off x="0" y="1"/>
            <a:ext cx="12192000" cy="6888480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de-DE" sz="2400" b="0">
              <a:solidFill>
                <a:srgbClr val="000000"/>
              </a:solidFill>
            </a:endParaRPr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72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657575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screen imag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11"/>
          <p:cNvPicPr>
            <a:picLocks noChangeAspect="1"/>
          </p:cNvPicPr>
          <p:nvPr userDrawn="1"/>
        </p:nvPicPr>
        <p:blipFill rotWithShape="1">
          <a:blip r:embed="rId2"/>
          <a:srcRect t="-1" r="11734" b="25474"/>
          <a:stretch/>
        </p:blipFill>
        <p:spPr>
          <a:xfrm>
            <a:off x="-1" y="0"/>
            <a:ext cx="12192000" cy="6847368"/>
          </a:xfrm>
          <a:custGeom>
            <a:avLst/>
            <a:gdLst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6858000">
                <a:moveTo>
                  <a:pt x="0" y="0"/>
                </a:moveTo>
                <a:lnTo>
                  <a:pt x="9144000" y="0"/>
                </a:lnTo>
                <a:lnTo>
                  <a:pt x="9144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" name="Rechteck 6"/>
          <p:cNvSpPr/>
          <p:nvPr userDrawn="1"/>
        </p:nvSpPr>
        <p:spPr>
          <a:xfrm>
            <a:off x="0" y="-13124"/>
            <a:ext cx="12192000" cy="6857999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de-DE" sz="2400" b="0">
              <a:solidFill>
                <a:srgbClr val="000000"/>
              </a:solidFill>
            </a:endParaRPr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80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253742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3493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tIns="0" rIns="0" anchor="t" anchorCtr="0"/>
          <a:lstStyle>
            <a:lvl1pPr>
              <a:defRPr sz="4267" cap="all" baseline="0"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5" name="Segnaposto testo 14"/>
          <p:cNvSpPr>
            <a:spLocks noGrp="1"/>
          </p:cNvSpPr>
          <p:nvPr>
            <p:ph type="body" sz="quarter" idx="10" hasCustomPrompt="1"/>
          </p:nvPr>
        </p:nvSpPr>
        <p:spPr>
          <a:xfrm>
            <a:off x="765137" y="1869268"/>
            <a:ext cx="10624217" cy="4055752"/>
          </a:xfrm>
        </p:spPr>
        <p:txBody>
          <a:bodyPr lIns="0" bIns="0"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buClr>
                <a:schemeClr val="tx2"/>
              </a:buClr>
              <a:defRPr/>
            </a:lvl4pPr>
            <a:lvl6pPr>
              <a:defRPr sz="2267"/>
            </a:lvl6pPr>
            <a:lvl7pPr marL="239994" indent="-239994">
              <a:buClr>
                <a:schemeClr val="tx2"/>
              </a:buClr>
              <a:buAutoNum type="arabicPeriod"/>
              <a:defRPr lang="it-IT" sz="2400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>
              <a:buAutoNum type="arabicPeriod"/>
              <a:defRPr/>
            </a:lvl8pPr>
            <a:lvl9pPr>
              <a:defRPr sz="22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marL="685783" lvl="6" indent="-685783" algn="l" defTabSz="609585" rtl="0" eaLnBrk="1" latinLnBrk="0" hangingPunct="1">
              <a:lnSpc>
                <a:spcPct val="150000"/>
              </a:lnSpc>
              <a:spcBef>
                <a:spcPts val="800"/>
              </a:spcBef>
              <a:buClr>
                <a:schemeClr val="tx2"/>
              </a:buClr>
              <a:buSzPct val="130000"/>
              <a:buFont typeface="+mj-lt"/>
              <a:buAutoNum type="arabicPeriod"/>
            </a:pPr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598423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6" y="1916869"/>
            <a:ext cx="5087024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275673" y="1916869"/>
            <a:ext cx="5113681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9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619486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 on Black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tangolo 6"/>
          <p:cNvSpPr/>
          <p:nvPr userDrawn="1"/>
        </p:nvSpPr>
        <p:spPr>
          <a:xfrm>
            <a:off x="0" y="0"/>
            <a:ext cx="12192000" cy="16655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it-IT" sz="2400" b="0">
              <a:solidFill>
                <a:srgbClr val="000000"/>
              </a:solidFill>
            </a:endParaRPr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2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0" y="1667389"/>
            <a:ext cx="12192000" cy="3505455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  <p:sp>
        <p:nvSpPr>
          <p:cNvPr id="7" name="Subtitle 2"/>
          <p:cNvSpPr>
            <a:spLocks noGrp="1"/>
          </p:cNvSpPr>
          <p:nvPr>
            <p:ph type="subTitle" idx="12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10" name="Rettangolo 7"/>
          <p:cNvSpPr/>
          <p:nvPr userDrawn="1"/>
        </p:nvSpPr>
        <p:spPr>
          <a:xfrm>
            <a:off x="0" y="5172843"/>
            <a:ext cx="12192000" cy="16655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it-IT" sz="2400" b="0">
              <a:solidFill>
                <a:srgbClr val="000000"/>
              </a:solidFill>
            </a:endParaRPr>
          </a:p>
        </p:txBody>
      </p:sp>
      <p:pic>
        <p:nvPicPr>
          <p:cNvPr id="11" name="Bild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096228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Image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916869"/>
            <a:ext cx="3992717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2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5367453" y="1889351"/>
            <a:ext cx="6824547" cy="4049183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2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249705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Gradient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916869"/>
            <a:ext cx="3992717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pic>
        <p:nvPicPr>
          <p:cNvPr id="2" name="Immagine 1"/>
          <p:cNvPicPr>
            <a:picLocks noChangeAspect="1"/>
          </p:cNvPicPr>
          <p:nvPr userDrawn="1"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2527" y="1995754"/>
            <a:ext cx="6819472" cy="3835953"/>
          </a:xfrm>
          <a:prstGeom prst="rect">
            <a:avLst/>
          </a:prstGeom>
        </p:spPr>
      </p:pic>
      <p:sp>
        <p:nvSpPr>
          <p:cNvPr id="12" name="Content Placeholder 2"/>
          <p:cNvSpPr>
            <a:spLocks noGrp="1"/>
          </p:cNvSpPr>
          <p:nvPr>
            <p:ph sz="half" idx="11" hasCustomPrompt="1"/>
          </p:nvPr>
        </p:nvSpPr>
        <p:spPr>
          <a:xfrm>
            <a:off x="5803653" y="3811650"/>
            <a:ext cx="6155715" cy="825759"/>
          </a:xfrm>
        </p:spPr>
        <p:txBody>
          <a:bodyPr anchor="t"/>
          <a:lstStyle>
            <a:lvl1pPr>
              <a:defRPr sz="5333" cap="all" spc="-133">
                <a:solidFill>
                  <a:srgbClr val="FFFFFF"/>
                </a:solidFill>
                <a:latin typeface="Arial Black"/>
                <a:cs typeface="Arial Black"/>
              </a:defRPr>
            </a:lvl1pPr>
            <a:lvl2pPr>
              <a:defRPr sz="5333">
                <a:latin typeface="Arial Black"/>
                <a:cs typeface="Arial Black"/>
              </a:defRPr>
            </a:lvl2pPr>
            <a:lvl3pPr>
              <a:defRPr sz="5333">
                <a:latin typeface="Arial Black"/>
                <a:cs typeface="Arial Black"/>
              </a:defRPr>
            </a:lvl3pPr>
            <a:lvl4pPr>
              <a:defRPr sz="5333">
                <a:latin typeface="Arial Black"/>
                <a:cs typeface="Arial Black"/>
              </a:defRPr>
            </a:lvl4pPr>
            <a:lvl5pPr>
              <a:defRPr sz="5333">
                <a:latin typeface="Arial Black"/>
                <a:cs typeface="Arial Black"/>
              </a:defRPr>
            </a:lvl5pPr>
            <a:lvl6pPr>
              <a:defRPr sz="5333">
                <a:latin typeface="Arial Black"/>
                <a:cs typeface="Arial Black"/>
              </a:defRPr>
            </a:lvl6pPr>
            <a:lvl7pPr>
              <a:defRPr sz="5333">
                <a:latin typeface="Arial Black"/>
                <a:cs typeface="Arial Black"/>
              </a:defRPr>
            </a:lvl7pPr>
            <a:lvl8pPr>
              <a:defRPr sz="5333">
                <a:latin typeface="Arial Black"/>
                <a:cs typeface="Arial Black"/>
              </a:defRPr>
            </a:lvl8pPr>
            <a:lvl9pPr>
              <a:defRPr sz="5333">
                <a:latin typeface="Arial Black"/>
                <a:cs typeface="Arial Black"/>
              </a:defRPr>
            </a:lvl9pPr>
          </a:lstStyle>
          <a:p>
            <a:pPr lvl="0"/>
            <a:r>
              <a:rPr lang="en-US" dirty="0" smtClean="0"/>
              <a:t>TEXT</a:t>
            </a:r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2" hasCustomPrompt="1"/>
          </p:nvPr>
        </p:nvSpPr>
        <p:spPr>
          <a:xfrm>
            <a:off x="5803653" y="2537359"/>
            <a:ext cx="6155715" cy="426875"/>
          </a:xfrm>
        </p:spPr>
        <p:txBody>
          <a:bodyPr/>
          <a:lstStyle>
            <a:lvl1pPr>
              <a:defRPr sz="2133">
                <a:solidFill>
                  <a:srgbClr val="FFFFFF"/>
                </a:solidFill>
              </a:defRPr>
            </a:lvl1pPr>
            <a:lvl2pPr marL="0" indent="0">
              <a:buFont typeface="+mj-lt"/>
              <a:buNone/>
              <a:defRPr sz="1867">
                <a:solidFill>
                  <a:schemeClr val="tx1"/>
                </a:solidFill>
              </a:defRPr>
            </a:lvl2pPr>
            <a:lvl3pPr marL="0" indent="0">
              <a:buFont typeface="+mj-lt"/>
              <a:buNone/>
              <a:defRPr sz="1867">
                <a:solidFill>
                  <a:schemeClr val="tx1"/>
                </a:solidFill>
              </a:defRPr>
            </a:lvl3pPr>
            <a:lvl4pPr marL="0" indent="0">
              <a:buFont typeface="+mj-lt"/>
              <a:buNone/>
              <a:defRPr sz="1867">
                <a:solidFill>
                  <a:schemeClr val="tx1"/>
                </a:solidFill>
              </a:defRPr>
            </a:lvl4pPr>
            <a:lvl5pPr marL="0" indent="0">
              <a:buFont typeface="+mj-lt"/>
              <a:buNone/>
              <a:defRPr sz="1867">
                <a:solidFill>
                  <a:schemeClr val="tx1"/>
                </a:solidFill>
              </a:defRPr>
            </a:lvl5pPr>
            <a:lvl6pPr marL="0" indent="0">
              <a:buFont typeface="+mj-lt"/>
              <a:buNone/>
              <a:defRPr sz="1867">
                <a:solidFill>
                  <a:schemeClr val="tx1"/>
                </a:solidFill>
              </a:defRPr>
            </a:lvl6pPr>
            <a:lvl7pPr marL="0" indent="0">
              <a:buFont typeface="+mj-lt"/>
              <a:buNone/>
              <a:defRPr sz="1867">
                <a:solidFill>
                  <a:schemeClr val="tx1"/>
                </a:solidFill>
              </a:defRPr>
            </a:lvl7pPr>
            <a:lvl8pPr marL="0" indent="0">
              <a:buFont typeface="+mj-lt"/>
              <a:buNone/>
              <a:defRPr sz="1867">
                <a:solidFill>
                  <a:schemeClr val="tx1"/>
                </a:solidFill>
              </a:defRPr>
            </a:lvl8pPr>
            <a:lvl9pPr marL="0" indent="0">
              <a:buFont typeface="+mj-lt"/>
              <a:buNone/>
              <a:defRPr sz="1867">
                <a:solidFill>
                  <a:schemeClr val="tx1"/>
                </a:solidFill>
              </a:defRPr>
            </a:lvl9pPr>
          </a:lstStyle>
          <a:p>
            <a:pPr lvl="0"/>
            <a:r>
              <a:rPr lang="it-IT" dirty="0" smtClean="0"/>
              <a:t>Basic text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3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11" name="Bild 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1011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 userDrawn="1"/>
        </p:nvSpPr>
        <p:spPr>
          <a:xfrm>
            <a:off x="236056" y="6193467"/>
            <a:ext cx="43204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 smtClean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9106224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1541364" y="2680306"/>
            <a:ext cx="9337920" cy="1762263"/>
          </a:xfrm>
        </p:spPr>
        <p:txBody>
          <a:bodyPr anchor="ctr"/>
          <a:lstStyle>
            <a:lvl1pPr>
              <a:lnSpc>
                <a:spcPct val="80000"/>
              </a:lnSpc>
              <a:defRPr lang="en-US" sz="80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41364" y="4501189"/>
            <a:ext cx="933792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2400" b="0" cap="none">
                <a:solidFill>
                  <a:srgbClr val="FFFFFF"/>
                </a:solidFill>
                <a:latin typeface="+mn-lt"/>
                <a:cs typeface="Arial Black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9" name="Immagin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4167" y="6298415"/>
            <a:ext cx="1184039" cy="370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44807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emf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38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7.xml"/><Relationship Id="rId16" Type="http://schemas.openxmlformats.org/officeDocument/2006/relationships/theme" Target="../theme/theme3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4" Type="http://schemas.openxmlformats.org/officeDocument/2006/relationships/slideLayout" Target="../slideLayouts/slideLayout3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.xml"/><Relationship Id="rId13" Type="http://schemas.openxmlformats.org/officeDocument/2006/relationships/slideLayout" Target="../slideLayouts/slideLayout53.xml"/><Relationship Id="rId3" Type="http://schemas.openxmlformats.org/officeDocument/2006/relationships/slideLayout" Target="../slideLayouts/slideLayout43.xml"/><Relationship Id="rId7" Type="http://schemas.openxmlformats.org/officeDocument/2006/relationships/slideLayout" Target="../slideLayouts/slideLayout47.xml"/><Relationship Id="rId12" Type="http://schemas.openxmlformats.org/officeDocument/2006/relationships/slideLayout" Target="../slideLayouts/slideLayout52.xml"/><Relationship Id="rId2" Type="http://schemas.openxmlformats.org/officeDocument/2006/relationships/slideLayout" Target="../slideLayouts/slideLayout42.xml"/><Relationship Id="rId16" Type="http://schemas.openxmlformats.org/officeDocument/2006/relationships/theme" Target="../theme/theme4.xml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11" Type="http://schemas.openxmlformats.org/officeDocument/2006/relationships/slideLayout" Target="../slideLayouts/slideLayout51.xml"/><Relationship Id="rId5" Type="http://schemas.openxmlformats.org/officeDocument/2006/relationships/slideLayout" Target="../slideLayouts/slideLayout45.xml"/><Relationship Id="rId15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50.xml"/><Relationship Id="rId4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9.xml"/><Relationship Id="rId14" Type="http://schemas.openxmlformats.org/officeDocument/2006/relationships/slideLayout" Target="../slideLayouts/slideLayout5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203200" y="13716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gli stili del testo dello schema</a:t>
            </a:r>
          </a:p>
          <a:p>
            <a:pPr lvl="1"/>
            <a:r>
              <a:rPr lang="it-IT" altLang="it-IT" smtClean="0"/>
              <a:t>Secondo livello</a:t>
            </a:r>
          </a:p>
          <a:p>
            <a:pPr lvl="2"/>
            <a:r>
              <a:rPr lang="it-IT" altLang="it-IT" smtClean="0"/>
              <a:t>Terzo livello</a:t>
            </a:r>
          </a:p>
        </p:txBody>
      </p:sp>
      <p:sp>
        <p:nvSpPr>
          <p:cNvPr id="2" name="Rettangolo 1"/>
          <p:cNvSpPr/>
          <p:nvPr userDrawn="1"/>
        </p:nvSpPr>
        <p:spPr>
          <a:xfrm>
            <a:off x="217095" y="6137095"/>
            <a:ext cx="3802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83005305-56AA-41FB-8E52-9E09D388040D}" type="slidenum">
              <a:rPr lang="it-IT" sz="1100" smtClean="0">
                <a:solidFill>
                  <a:srgbClr val="000000"/>
                </a:solidFill>
              </a:rPr>
              <a:pPr/>
              <a:t>‹N›</a:t>
            </a:fld>
            <a:endParaRPr lang="it-IT" sz="1100" dirty="0"/>
          </a:p>
        </p:txBody>
      </p:sp>
      <p:pic>
        <p:nvPicPr>
          <p:cNvPr id="5" name="Bild 5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</p:sldLayoutIdLst>
  <p:transition spd="med">
    <p:strips dir="rd"/>
  </p:transition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16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203200" y="13716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gli stili del testo dello schema</a:t>
            </a:r>
          </a:p>
          <a:p>
            <a:pPr lvl="1"/>
            <a:r>
              <a:rPr lang="it-IT" altLang="it-IT" smtClean="0"/>
              <a:t>Secondo livello</a:t>
            </a:r>
          </a:p>
          <a:p>
            <a:pPr lvl="2"/>
            <a:r>
              <a:rPr lang="it-IT" altLang="it-IT" smtClean="0"/>
              <a:t>Terzo livello</a:t>
            </a:r>
          </a:p>
        </p:txBody>
      </p:sp>
      <p:pic>
        <p:nvPicPr>
          <p:cNvPr id="4" name="Picture 2" descr="C:\MARKETING\PROGETTI\PPT REPLY TEMPLATE\elements\omini tutti colori 3d\green\reply_3d.png"/>
          <p:cNvPicPr>
            <a:picLocks noChangeAspect="1" noChangeArrowheads="1"/>
          </p:cNvPicPr>
          <p:nvPr userDrawn="1"/>
        </p:nvPicPr>
        <p:blipFill>
          <a:blip r:embed="rId15"/>
          <a:stretch>
            <a:fillRect/>
          </a:stretch>
        </p:blipFill>
        <p:spPr bwMode="auto">
          <a:xfrm>
            <a:off x="11103710" y="6039136"/>
            <a:ext cx="885377" cy="7191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6516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  <p:sldLayoutId id="2147483676" r:id="rId13"/>
  </p:sldLayoutIdLst>
  <p:transition spd="med">
    <p:strips dir="rd"/>
  </p:transition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16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0" tIns="45720" rIns="91440" bIns="0" rtlCol="0" anchor="t">
            <a:noAutofit/>
          </a:bodyPr>
          <a:lstStyle/>
          <a:p>
            <a:r>
              <a:rPr lang="it-IT" dirty="0" smtClean="0"/>
              <a:t>CLICK TO CHANGE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435709"/>
            <a:ext cx="10972800" cy="452596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Fist </a:t>
            </a:r>
            <a:r>
              <a:rPr lang="it-IT" dirty="0" err="1" smtClean="0"/>
              <a:t>numbered</a:t>
            </a:r>
            <a:r>
              <a:rPr lang="it-IT" smtClean="0"/>
              <a:t> text</a:t>
            </a:r>
            <a:endParaRPr lang="it-IT" dirty="0" smtClean="0"/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374780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1219170" rtl="0" eaLnBrk="1" latinLnBrk="0" hangingPunct="1">
        <a:lnSpc>
          <a:spcPct val="80000"/>
        </a:lnSpc>
        <a:spcBef>
          <a:spcPct val="0"/>
        </a:spcBef>
        <a:buNone/>
        <a:defRPr sz="4267" kern="1200">
          <a:solidFill>
            <a:schemeClr val="tx1"/>
          </a:solidFill>
          <a:latin typeface="Arial Black" panose="020B0A04020102020204" pitchFamily="34" charset="0"/>
          <a:ea typeface="+mj-ea"/>
          <a:cs typeface="Arial Black" panose="020B0A04020102020204" pitchFamily="34" charset="0"/>
        </a:defRPr>
      </a:lvl1pPr>
    </p:titleStyle>
    <p:bodyStyle>
      <a:lvl1pPr marL="0" indent="0" algn="l" defTabSz="1219170" rtl="0" eaLnBrk="1" latinLnBrk="0" hangingPunct="1">
        <a:lnSpc>
          <a:spcPct val="100000"/>
        </a:lnSpc>
        <a:spcBef>
          <a:spcPts val="800"/>
        </a:spcBef>
        <a:buFont typeface="Arial" pitchFamily="34" charset="0"/>
        <a:buNone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1219170" rtl="0" eaLnBrk="1" latinLnBrk="0" hangingPunct="1">
        <a:lnSpc>
          <a:spcPct val="100000"/>
        </a:lnSpc>
        <a:spcBef>
          <a:spcPts val="1600"/>
        </a:spcBef>
        <a:spcAft>
          <a:spcPts val="800"/>
        </a:spcAft>
        <a:buFont typeface="Arial" pitchFamily="34" charset="0"/>
        <a:buNone/>
        <a:defRPr sz="2400" b="0" i="0" kern="1200" cap="all">
          <a:solidFill>
            <a:schemeClr val="tx2"/>
          </a:solidFill>
          <a:latin typeface="Arial"/>
          <a:ea typeface="+mn-ea"/>
          <a:cs typeface="Arial"/>
        </a:defRPr>
      </a:lvl2pPr>
      <a:lvl3pPr marL="0" indent="0" algn="l" defTabSz="1219170" rtl="0" eaLnBrk="1" latinLnBrk="0" hangingPunct="1">
        <a:lnSpc>
          <a:spcPct val="120000"/>
        </a:lnSpc>
        <a:spcBef>
          <a:spcPts val="800"/>
        </a:spcBef>
        <a:buFont typeface="Arial" pitchFamily="34" charset="0"/>
        <a:buNone/>
        <a:defRPr sz="1867" b="0" i="0" kern="1200">
          <a:solidFill>
            <a:schemeClr val="tx2"/>
          </a:solidFill>
          <a:latin typeface="Arial"/>
          <a:ea typeface="+mn-ea"/>
          <a:cs typeface="Arial"/>
        </a:defRPr>
      </a:lvl3pPr>
      <a:lvl4pPr marL="239994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SzPct val="130000"/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479988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719982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239994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SzPct val="130000"/>
        <a:buFont typeface="+mj-lt"/>
        <a:buAutoNum type="arabicPeriod"/>
        <a:defRPr lang="it-IT" sz="2400" kern="1200" baseline="0" dirty="0" smtClean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7pPr>
      <a:lvl8pPr marL="479988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+mj-lt"/>
        <a:buAutoNum type="arabicPeriod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719982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+mj-lt"/>
        <a:buAutoNum type="arabicPeriod"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0" tIns="45720" rIns="91440" bIns="0" rtlCol="0" anchor="t">
            <a:noAutofit/>
          </a:bodyPr>
          <a:lstStyle/>
          <a:p>
            <a:r>
              <a:rPr lang="it-IT" dirty="0" smtClean="0"/>
              <a:t>CLICK TO CHANGE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435709"/>
            <a:ext cx="10972800" cy="452596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Fist </a:t>
            </a:r>
            <a:r>
              <a:rPr lang="it-IT" dirty="0" err="1" smtClean="0"/>
              <a:t>numbered</a:t>
            </a:r>
            <a:r>
              <a:rPr lang="it-IT" smtClean="0"/>
              <a:t> text</a:t>
            </a:r>
            <a:endParaRPr lang="it-IT" dirty="0" smtClean="0"/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32182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  <p:sldLayoutId id="2147483724" r:id="rId12"/>
    <p:sldLayoutId id="2147483725" r:id="rId13"/>
    <p:sldLayoutId id="2147483726" r:id="rId14"/>
    <p:sldLayoutId id="2147483727" r:id="rId15"/>
  </p:sldLayoutIdLst>
  <p:hf hdr="0" ftr="0" dt="0"/>
  <p:txStyles>
    <p:titleStyle>
      <a:lvl1pPr algn="ctr" defTabSz="1219170" rtl="0" eaLnBrk="1" latinLnBrk="0" hangingPunct="1">
        <a:lnSpc>
          <a:spcPct val="80000"/>
        </a:lnSpc>
        <a:spcBef>
          <a:spcPct val="0"/>
        </a:spcBef>
        <a:buNone/>
        <a:defRPr sz="4267" kern="1200">
          <a:solidFill>
            <a:schemeClr val="tx1"/>
          </a:solidFill>
          <a:latin typeface="Arial Black" panose="020B0A04020102020204" pitchFamily="34" charset="0"/>
          <a:ea typeface="+mj-ea"/>
          <a:cs typeface="Arial Black" panose="020B0A04020102020204" pitchFamily="34" charset="0"/>
        </a:defRPr>
      </a:lvl1pPr>
    </p:titleStyle>
    <p:bodyStyle>
      <a:lvl1pPr marL="0" indent="0" algn="l" defTabSz="1219170" rtl="0" eaLnBrk="1" latinLnBrk="0" hangingPunct="1">
        <a:lnSpc>
          <a:spcPct val="100000"/>
        </a:lnSpc>
        <a:spcBef>
          <a:spcPts val="800"/>
        </a:spcBef>
        <a:buFont typeface="Arial" pitchFamily="34" charset="0"/>
        <a:buNone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1219170" rtl="0" eaLnBrk="1" latinLnBrk="0" hangingPunct="1">
        <a:lnSpc>
          <a:spcPct val="100000"/>
        </a:lnSpc>
        <a:spcBef>
          <a:spcPts val="1600"/>
        </a:spcBef>
        <a:spcAft>
          <a:spcPts val="800"/>
        </a:spcAft>
        <a:buFont typeface="Arial" pitchFamily="34" charset="0"/>
        <a:buNone/>
        <a:defRPr sz="2400" b="0" i="0" kern="1200" cap="all">
          <a:solidFill>
            <a:schemeClr val="tx2"/>
          </a:solidFill>
          <a:latin typeface="Arial"/>
          <a:ea typeface="+mn-ea"/>
          <a:cs typeface="Arial"/>
        </a:defRPr>
      </a:lvl2pPr>
      <a:lvl3pPr marL="0" indent="0" algn="l" defTabSz="1219170" rtl="0" eaLnBrk="1" latinLnBrk="0" hangingPunct="1">
        <a:lnSpc>
          <a:spcPct val="120000"/>
        </a:lnSpc>
        <a:spcBef>
          <a:spcPts val="800"/>
        </a:spcBef>
        <a:buFont typeface="Arial" pitchFamily="34" charset="0"/>
        <a:buNone/>
        <a:defRPr sz="1867" b="0" i="0" kern="1200">
          <a:solidFill>
            <a:schemeClr val="tx2"/>
          </a:solidFill>
          <a:latin typeface="Arial"/>
          <a:ea typeface="+mn-ea"/>
          <a:cs typeface="Arial"/>
        </a:defRPr>
      </a:lvl3pPr>
      <a:lvl4pPr marL="239994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SzPct val="130000"/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479988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719982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239994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SzPct val="130000"/>
        <a:buFont typeface="+mj-lt"/>
        <a:buAutoNum type="arabicPeriod"/>
        <a:defRPr lang="it-IT" sz="2400" kern="1200" baseline="0" dirty="0" smtClean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7pPr>
      <a:lvl8pPr marL="479988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+mj-lt"/>
        <a:buAutoNum type="arabicPeriod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719982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+mj-lt"/>
        <a:buAutoNum type="arabicPeriod"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chart" Target="../charts/char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mailto:c.castelli@reply.eu" TargetMode="External"/><Relationship Id="rId1" Type="http://schemas.openxmlformats.org/officeDocument/2006/relationships/slideLayout" Target="../slideLayouts/slideLayout5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1"/>
          <p:cNvSpPr txBox="1">
            <a:spLocks/>
          </p:cNvSpPr>
          <p:nvPr/>
        </p:nvSpPr>
        <p:spPr>
          <a:xfrm>
            <a:off x="1343472" y="1570936"/>
            <a:ext cx="7091866" cy="3216228"/>
          </a:xfrm>
          <a:prstGeom prst="rect">
            <a:avLst/>
          </a:prstGeom>
        </p:spPr>
        <p:txBody>
          <a:bodyPr vert="horz" lIns="0" tIns="45720" rIns="91440" bIns="0" rtlCol="0" anchor="b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6000" i="0" u="none" kern="1200" cap="all" spc="-100" dirty="0">
                <a:solidFill>
                  <a:schemeClr val="bg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it-IT" sz="4400" b="0" dirty="0">
                <a:solidFill>
                  <a:srgbClr val="FFFFFF"/>
                </a:solidFill>
              </a:rPr>
              <a:t>PRESENTAZIONE </a:t>
            </a:r>
            <a:endParaRPr lang="it-IT" sz="4400" b="0" dirty="0" smtClean="0">
              <a:solidFill>
                <a:srgbClr val="FFFFFF"/>
              </a:solidFill>
            </a:endParaRPr>
          </a:p>
          <a:p>
            <a:pPr fontAlgn="auto">
              <a:spcAft>
                <a:spcPts val="0"/>
              </a:spcAft>
            </a:pPr>
            <a:r>
              <a:rPr lang="it-IT" sz="4400" b="0" dirty="0" smtClean="0">
                <a:solidFill>
                  <a:srgbClr val="FFFFFF"/>
                </a:solidFill>
              </a:rPr>
              <a:t>DATI FEBBRAIO 2019</a:t>
            </a:r>
            <a:r>
              <a:rPr lang="it-IT" sz="4400" b="0" dirty="0">
                <a:solidFill>
                  <a:srgbClr val="FFFFFF"/>
                </a:solidFill>
              </a:rPr>
              <a:t/>
            </a:r>
            <a:br>
              <a:rPr lang="it-IT" sz="4400" b="0" dirty="0">
                <a:solidFill>
                  <a:srgbClr val="FFFFFF"/>
                </a:solidFill>
              </a:rPr>
            </a:br>
            <a:endParaRPr lang="it-IT" sz="2000" b="0" dirty="0" smtClean="0">
              <a:solidFill>
                <a:srgbClr val="FFFFFF"/>
              </a:solidFill>
            </a:endParaRPr>
          </a:p>
          <a:p>
            <a:pPr fontAlgn="auto">
              <a:spcAft>
                <a:spcPts val="0"/>
              </a:spcAft>
            </a:pPr>
            <a:r>
              <a:rPr lang="it-IT" sz="4400" b="0" dirty="0" smtClean="0">
                <a:solidFill>
                  <a:srgbClr val="FFFFFF"/>
                </a:solidFill>
              </a:rPr>
              <a:t>OSSERVATORIO - FCP </a:t>
            </a:r>
          </a:p>
          <a:p>
            <a:pPr fontAlgn="auto">
              <a:spcAft>
                <a:spcPts val="0"/>
              </a:spcAft>
            </a:pPr>
            <a:r>
              <a:rPr lang="it-IT" sz="4400" b="0" dirty="0" smtClean="0">
                <a:solidFill>
                  <a:srgbClr val="FFFFFF"/>
                </a:solidFill>
              </a:rPr>
              <a:t>ASSORADIO</a:t>
            </a:r>
            <a:endParaRPr lang="it-IT" sz="4400" b="0" dirty="0">
              <a:solidFill>
                <a:srgbClr val="FFFFFF"/>
              </a:solidFill>
            </a:endParaRPr>
          </a:p>
        </p:txBody>
      </p:sp>
      <p:sp>
        <p:nvSpPr>
          <p:cNvPr id="7" name="Sottotitolo 2"/>
          <p:cNvSpPr>
            <a:spLocks noGrp="1"/>
          </p:cNvSpPr>
          <p:nvPr>
            <p:ph type="subTitle" idx="1"/>
          </p:nvPr>
        </p:nvSpPr>
        <p:spPr>
          <a:xfrm>
            <a:off x="1415480" y="5175273"/>
            <a:ext cx="7585612" cy="438427"/>
          </a:xfrm>
        </p:spPr>
        <p:txBody>
          <a:bodyPr/>
          <a:lstStyle/>
          <a:p>
            <a:r>
              <a:rPr lang="it-IT" sz="2000" dirty="0" smtClean="0"/>
              <a:t>Milano, 26 Marzo 2019</a:t>
            </a:r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9732" y="373634"/>
            <a:ext cx="2533695" cy="1327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6716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4"/>
          <p:cNvSpPr/>
          <p:nvPr/>
        </p:nvSpPr>
        <p:spPr>
          <a:xfrm rot="5400000">
            <a:off x="4625674" y="-4085224"/>
            <a:ext cx="2952332" cy="120761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de-DE" sz="1900" b="0" dirty="0">
              <a:solidFill>
                <a:srgbClr val="1DAC3E"/>
              </a:solidFill>
              <a:latin typeface="Arial Black"/>
              <a:cs typeface="Arial Black"/>
            </a:endParaRPr>
          </a:p>
        </p:txBody>
      </p:sp>
      <p:graphicFrame>
        <p:nvGraphicFramePr>
          <p:cNvPr id="6" name="Tabel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4028105"/>
              </p:ext>
            </p:extLst>
          </p:nvPr>
        </p:nvGraphicFramePr>
        <p:xfrm>
          <a:off x="77227" y="620686"/>
          <a:ext cx="12062673" cy="26088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9995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77923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68348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789452">
                <a:tc gridSpan="3">
                  <a:txBody>
                    <a:bodyPr/>
                    <a:lstStyle/>
                    <a:p>
                      <a:pPr algn="ctr"/>
                      <a:r>
                        <a:rPr lang="it-IT" sz="1800" b="0" i="0" noProof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 Black" panose="020B0A04020102020204" pitchFamily="34" charset="0"/>
                          <a:cs typeface="Arial"/>
                        </a:rPr>
                        <a:t>EMITTENTI NUOVE nel periodo Gennaio 2018 – Febbraio 2019</a:t>
                      </a:r>
                    </a:p>
                    <a:p>
                      <a:pPr algn="ctr"/>
                      <a:endParaRPr lang="it-IT" sz="1800" b="0" i="0" baseline="0" noProof="0" dirty="0" smtClean="0">
                        <a:solidFill>
                          <a:srgbClr val="FFFFFF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53917">
                <a:tc>
                  <a:txBody>
                    <a:bodyPr/>
                    <a:lstStyle/>
                    <a:p>
                      <a:pPr algn="ctr"/>
                      <a:r>
                        <a:rPr lang="it-IT" sz="1800" b="1" i="0" noProof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  <a:cs typeface="Arial"/>
                        </a:rPr>
                        <a:t>NOME EMITTENTE</a:t>
                      </a:r>
                      <a:endParaRPr lang="it-IT" sz="1800" b="1" i="0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B4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800" b="1" i="0" noProof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  <a:cs typeface="Arial"/>
                        </a:rPr>
                        <a:t>CONCESSIONARIA</a:t>
                      </a:r>
                      <a:endParaRPr lang="it-IT" sz="1800" b="1" i="0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B4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800" b="1" i="0" noProof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  <a:cs typeface="Arial"/>
                        </a:rPr>
                        <a:t>NOTE</a:t>
                      </a:r>
                      <a:endParaRPr lang="it-IT" sz="1800" b="1" i="0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B4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51116">
                <a:tc>
                  <a:txBody>
                    <a:bodyPr/>
                    <a:lstStyle/>
                    <a:p>
                      <a:pPr algn="ctr"/>
                      <a:r>
                        <a:rPr lang="it-IT" sz="1800" b="0" i="0" noProof="0" dirty="0" smtClean="0">
                          <a:solidFill>
                            <a:srgbClr val="000000"/>
                          </a:solidFill>
                          <a:latin typeface="+mj-lt"/>
                          <a:cs typeface="Arial"/>
                        </a:rPr>
                        <a:t>RMC</a:t>
                      </a:r>
                      <a:r>
                        <a:rPr lang="it-IT" sz="1800" b="0" i="0" baseline="0" noProof="0" dirty="0" smtClean="0">
                          <a:solidFill>
                            <a:srgbClr val="000000"/>
                          </a:solidFill>
                          <a:latin typeface="+mj-lt"/>
                          <a:cs typeface="Arial"/>
                        </a:rPr>
                        <a:t> Sport</a:t>
                      </a:r>
                      <a:endParaRPr lang="it-IT" sz="1800" b="0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800" b="0" i="0" noProof="0" dirty="0" smtClean="0">
                          <a:solidFill>
                            <a:srgbClr val="000000"/>
                          </a:solidFill>
                          <a:latin typeface="+mj-lt"/>
                          <a:cs typeface="Arial"/>
                        </a:rPr>
                        <a:t>MEDIAMOND</a:t>
                      </a:r>
                      <a:endParaRPr lang="it-IT" sz="1800" b="0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800" b="0" i="0" noProof="0" dirty="0" smtClean="0">
                          <a:solidFill>
                            <a:srgbClr val="000000"/>
                          </a:solidFill>
                          <a:latin typeface="+mj-lt"/>
                          <a:cs typeface="Arial"/>
                        </a:rPr>
                        <a:t>-</a:t>
                      </a:r>
                      <a:endParaRPr lang="it-IT" sz="1800" b="0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51116">
                <a:tc>
                  <a:txBody>
                    <a:bodyPr/>
                    <a:lstStyle/>
                    <a:p>
                      <a:pPr marL="0" algn="ctr" defTabSz="1219170" rtl="0" eaLnBrk="1" latinLnBrk="0" hangingPunct="1"/>
                      <a:r>
                        <a:rPr lang="it-IT" sz="1800" b="0" i="0" kern="1200" noProof="0" dirty="0" smtClean="0">
                          <a:solidFill>
                            <a:srgbClr val="000000"/>
                          </a:solidFill>
                          <a:latin typeface="+mj-lt"/>
                          <a:ea typeface="+mn-ea"/>
                          <a:cs typeface="Arial"/>
                        </a:rPr>
                        <a:t>Isoradio</a:t>
                      </a:r>
                      <a:endParaRPr lang="it-IT" sz="1800" b="0" i="0" kern="1200" noProof="0" dirty="0">
                        <a:solidFill>
                          <a:srgbClr val="000000"/>
                        </a:solidFill>
                        <a:latin typeface="+mj-lt"/>
                        <a:ea typeface="+mn-ea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latinLnBrk="0" hangingPunct="1"/>
                      <a:r>
                        <a:rPr lang="it-IT" sz="1800" b="0" i="0" kern="1200" noProof="0" dirty="0" smtClean="0">
                          <a:solidFill>
                            <a:srgbClr val="000000"/>
                          </a:solidFill>
                          <a:latin typeface="+mj-lt"/>
                          <a:ea typeface="+mn-ea"/>
                          <a:cs typeface="Arial"/>
                        </a:rPr>
                        <a:t>RAI </a:t>
                      </a:r>
                      <a:endParaRPr lang="it-IT" sz="1800" b="0" i="0" kern="1200" noProof="0" dirty="0">
                        <a:solidFill>
                          <a:srgbClr val="000000"/>
                        </a:solidFill>
                        <a:latin typeface="+mj-lt"/>
                        <a:ea typeface="+mn-ea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latinLnBrk="0" hangingPunct="1"/>
                      <a:r>
                        <a:rPr lang="it-IT" sz="1800" b="0" i="0" kern="1200" noProof="0" dirty="0" smtClean="0">
                          <a:solidFill>
                            <a:srgbClr val="000000"/>
                          </a:solidFill>
                          <a:latin typeface="+mj-lt"/>
                          <a:ea typeface="+mn-ea"/>
                          <a:cs typeface="Arial"/>
                        </a:rPr>
                        <a:t>Emittente</a:t>
                      </a:r>
                      <a:r>
                        <a:rPr lang="it-IT" sz="1800" b="0" i="0" kern="1200" baseline="0" noProof="0" dirty="0" smtClean="0">
                          <a:solidFill>
                            <a:srgbClr val="000000"/>
                          </a:solidFill>
                          <a:latin typeface="+mj-lt"/>
                          <a:ea typeface="+mn-ea"/>
                          <a:cs typeface="Arial"/>
                        </a:rPr>
                        <a:t> </a:t>
                      </a:r>
                      <a:r>
                        <a:rPr lang="it-IT" sz="1800" b="0" i="0" kern="1200" noProof="0" dirty="0" smtClean="0">
                          <a:solidFill>
                            <a:srgbClr val="000000"/>
                          </a:solidFill>
                          <a:latin typeface="+mj-lt"/>
                          <a:ea typeface="+mn-ea"/>
                          <a:cs typeface="Arial"/>
                        </a:rPr>
                        <a:t>già presente sul mercato,</a:t>
                      </a:r>
                      <a:r>
                        <a:rPr lang="it-IT" sz="1800" b="0" i="0" kern="1200" baseline="0" noProof="0" dirty="0" smtClean="0">
                          <a:solidFill>
                            <a:srgbClr val="000000"/>
                          </a:solidFill>
                          <a:latin typeface="+mj-lt"/>
                          <a:ea typeface="+mn-ea"/>
                          <a:cs typeface="Arial"/>
                        </a:rPr>
                        <a:t> ma </a:t>
                      </a:r>
                      <a:r>
                        <a:rPr lang="it-IT" sz="1800" b="0" i="0" kern="1200" noProof="0" dirty="0" smtClean="0">
                          <a:solidFill>
                            <a:srgbClr val="000000"/>
                          </a:solidFill>
                          <a:latin typeface="+mj-lt"/>
                          <a:ea typeface="+mn-ea"/>
                          <a:cs typeface="Arial"/>
                        </a:rPr>
                        <a:t>non produceva</a:t>
                      </a:r>
                      <a:r>
                        <a:rPr lang="it-IT" sz="1800" b="0" i="0" kern="1200" baseline="0" noProof="0" dirty="0" smtClean="0">
                          <a:solidFill>
                            <a:srgbClr val="000000"/>
                          </a:solidFill>
                          <a:latin typeface="+mj-lt"/>
                          <a:ea typeface="+mn-ea"/>
                          <a:cs typeface="Arial"/>
                        </a:rPr>
                        <a:t> </a:t>
                      </a:r>
                      <a:r>
                        <a:rPr lang="it-IT" sz="1800" b="0" i="0" kern="1200" noProof="0" dirty="0" smtClean="0">
                          <a:solidFill>
                            <a:srgbClr val="000000"/>
                          </a:solidFill>
                          <a:latin typeface="+mj-lt"/>
                          <a:ea typeface="+mn-ea"/>
                          <a:cs typeface="Arial"/>
                        </a:rPr>
                        <a:t>spazi pubblicitari fino al 2018</a:t>
                      </a:r>
                      <a:endParaRPr lang="it-IT" sz="1800" b="0" i="0" kern="1200" noProof="0" dirty="0">
                        <a:solidFill>
                          <a:srgbClr val="000000"/>
                        </a:solidFill>
                        <a:latin typeface="+mj-lt"/>
                        <a:ea typeface="+mn-ea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500409896"/>
                  </a:ext>
                </a:extLst>
              </a:tr>
            </a:tbl>
          </a:graphicData>
        </a:graphic>
      </p:graphicFrame>
      <p:sp>
        <p:nvSpPr>
          <p:cNvPr id="13" name="Rechteck 4"/>
          <p:cNvSpPr/>
          <p:nvPr/>
        </p:nvSpPr>
        <p:spPr>
          <a:xfrm rot="5400000">
            <a:off x="4841700" y="-1060888"/>
            <a:ext cx="2520280" cy="120761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de-DE" sz="1900" b="0" dirty="0">
              <a:solidFill>
                <a:srgbClr val="1DAC3E"/>
              </a:solidFill>
              <a:latin typeface="Arial Black"/>
              <a:cs typeface="Arial Black"/>
            </a:endParaRPr>
          </a:p>
        </p:txBody>
      </p:sp>
      <p:graphicFrame>
        <p:nvGraphicFramePr>
          <p:cNvPr id="12" name="Tabel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915398"/>
              </p:ext>
            </p:extLst>
          </p:nvPr>
        </p:nvGraphicFramePr>
        <p:xfrm>
          <a:off x="80682" y="4005064"/>
          <a:ext cx="12063600" cy="21471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5380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11309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49669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660633">
                <a:tc gridSpan="3">
                  <a:txBody>
                    <a:bodyPr/>
                    <a:lstStyle/>
                    <a:p>
                      <a:pPr algn="ctr"/>
                      <a:r>
                        <a:rPr lang="it-IT" sz="1800" b="0" i="0" noProof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 Black" panose="020B0A04020102020204" pitchFamily="34" charset="0"/>
                          <a:cs typeface="Arial"/>
                        </a:rPr>
                        <a:t>EMITTENTI CHIUSE nel periodo Gennaio 2018 – Febbraio 2019</a:t>
                      </a:r>
                    </a:p>
                    <a:p>
                      <a:pPr algn="ctr"/>
                      <a:endParaRPr lang="it-IT" sz="1800" b="0" i="0" baseline="0" noProof="0" dirty="0" smtClean="0">
                        <a:solidFill>
                          <a:srgbClr val="FFFFFF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14587">
                <a:tc>
                  <a:txBody>
                    <a:bodyPr/>
                    <a:lstStyle/>
                    <a:p>
                      <a:pPr algn="ctr"/>
                      <a:r>
                        <a:rPr lang="it-IT" sz="1800" b="1" i="0" noProof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  <a:cs typeface="Arial"/>
                        </a:rPr>
                        <a:t>NOME EMITTENTE</a:t>
                      </a:r>
                      <a:endParaRPr lang="it-IT" sz="1800" b="1" i="0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B4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800" b="1" i="0" noProof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  <a:cs typeface="Arial"/>
                        </a:rPr>
                        <a:t>CONCESSIONARIA</a:t>
                      </a:r>
                      <a:endParaRPr lang="it-IT" sz="1800" b="1" i="0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B4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800" b="1" i="0" noProof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  <a:cs typeface="Arial"/>
                        </a:rPr>
                        <a:t>NOTE</a:t>
                      </a:r>
                      <a:endParaRPr lang="it-IT" sz="1800" b="1" i="0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B4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21771">
                <a:tc>
                  <a:txBody>
                    <a:bodyPr/>
                    <a:lstStyle/>
                    <a:p>
                      <a:pPr algn="ctr"/>
                      <a:r>
                        <a:rPr lang="it-IT" sz="1800" b="0" i="0" noProof="0" dirty="0" smtClean="0">
                          <a:solidFill>
                            <a:srgbClr val="000000"/>
                          </a:solidFill>
                          <a:latin typeface="+mj-lt"/>
                          <a:cs typeface="Arial"/>
                        </a:rPr>
                        <a:t>-</a:t>
                      </a:r>
                      <a:endParaRPr lang="it-IT" sz="1800" b="0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800" b="0" i="0" noProof="0" dirty="0" smtClean="0">
                          <a:solidFill>
                            <a:srgbClr val="000000"/>
                          </a:solidFill>
                          <a:latin typeface="+mj-lt"/>
                          <a:cs typeface="Arial"/>
                        </a:rPr>
                        <a:t>-</a:t>
                      </a:r>
                      <a:endParaRPr lang="it-IT" sz="1800" b="0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800" b="0" i="0" noProof="0" dirty="0" smtClean="0">
                          <a:solidFill>
                            <a:srgbClr val="000000"/>
                          </a:solidFill>
                          <a:latin typeface="+mj-lt"/>
                          <a:cs typeface="Arial"/>
                        </a:rPr>
                        <a:t>-</a:t>
                      </a:r>
                      <a:endParaRPr lang="it-IT" sz="1800" b="0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7505">
                <a:tc>
                  <a:txBody>
                    <a:bodyPr/>
                    <a:lstStyle/>
                    <a:p>
                      <a:pPr algn="ctr"/>
                      <a:endParaRPr lang="it-IT" sz="1800" b="1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800" b="1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800" b="1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7505">
                <a:tc>
                  <a:txBody>
                    <a:bodyPr/>
                    <a:lstStyle/>
                    <a:p>
                      <a:pPr algn="ctr"/>
                      <a:endParaRPr lang="it-IT" sz="1800" b="1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800" b="1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800" b="1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1990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418" name="Text Box 66"/>
          <p:cNvSpPr txBox="1">
            <a:spLocks noChangeArrowheads="1"/>
          </p:cNvSpPr>
          <p:nvPr/>
        </p:nvSpPr>
        <p:spPr bwMode="auto">
          <a:xfrm>
            <a:off x="1524000" y="177872"/>
            <a:ext cx="9144000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None/>
            </a:pP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Totale Fatturato e </a:t>
            </a: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Fatturato Extra Tabellare</a:t>
            </a:r>
            <a:endParaRPr lang="it-IT" altLang="it-IT" sz="1800" dirty="0">
              <a:solidFill>
                <a:srgbClr val="A19DFB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1800" b="0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it-IT" altLang="it-IT" sz="1800" b="0" dirty="0">
                <a:latin typeface="Arial" panose="020B0604020202020204" pitchFamily="34" charset="0"/>
                <a:cs typeface="Arial" panose="020B0604020202020204" pitchFamily="34" charset="0"/>
              </a:rPr>
              <a:t>in migliaia di euro</a:t>
            </a:r>
            <a:r>
              <a:rPr lang="it-IT" altLang="it-IT" sz="1800" b="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it-IT" altLang="it-IT" sz="1800" dirty="0">
              <a:solidFill>
                <a:srgbClr val="A19DFB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Group 1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9300087"/>
              </p:ext>
            </p:extLst>
          </p:nvPr>
        </p:nvGraphicFramePr>
        <p:xfrm>
          <a:off x="119336" y="1027298"/>
          <a:ext cx="11953328" cy="5138003"/>
        </p:xfrm>
        <a:graphic>
          <a:graphicData uri="http://schemas.openxmlformats.org/drawingml/2006/table">
            <a:tbl>
              <a:tblPr/>
              <a:tblGrid>
                <a:gridCol w="91142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01332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77005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770051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770051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770051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770051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770051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770051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770051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  <a:gridCol w="770051">
                  <a:extLst>
                    <a:ext uri="{9D8B030D-6E8A-4147-A177-3AD203B41FA5}">
                      <a16:colId xmlns:a16="http://schemas.microsoft.com/office/drawing/2014/main" xmlns="" val="20010"/>
                    </a:ext>
                  </a:extLst>
                </a:gridCol>
                <a:gridCol w="770051">
                  <a:extLst>
                    <a:ext uri="{9D8B030D-6E8A-4147-A177-3AD203B41FA5}">
                      <a16:colId xmlns:a16="http://schemas.microsoft.com/office/drawing/2014/main" xmlns="" val="20011"/>
                    </a:ext>
                  </a:extLst>
                </a:gridCol>
                <a:gridCol w="770051">
                  <a:extLst>
                    <a:ext uri="{9D8B030D-6E8A-4147-A177-3AD203B41FA5}">
                      <a16:colId xmlns:a16="http://schemas.microsoft.com/office/drawing/2014/main" xmlns="" val="20012"/>
                    </a:ext>
                  </a:extLst>
                </a:gridCol>
                <a:gridCol w="693923">
                  <a:extLst>
                    <a:ext uri="{9D8B030D-6E8A-4147-A177-3AD203B41FA5}">
                      <a16:colId xmlns:a16="http://schemas.microsoft.com/office/drawing/2014/main" xmlns="" val="20013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xmlns="" val="20014"/>
                    </a:ext>
                  </a:extLst>
                </a:gridCol>
              </a:tblGrid>
              <a:tr h="74902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Anno/</a:t>
                      </a:r>
                      <a:b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Mese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Apr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Mag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Giu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Lug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Ago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Set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Ott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Nov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Dic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</a:t>
                      </a:r>
                      <a:r>
                        <a:rPr lang="it-IT" sz="13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Feb.</a:t>
                      </a:r>
                      <a:br>
                        <a:rPr lang="it-IT" sz="13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it-IT" sz="13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2019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3269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15211">
                <a:tc rowSpan="6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</a:t>
                      </a:r>
                      <a:b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19.971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24.839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29.742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27.477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36.458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33.325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28.861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12.021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28.575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37.041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37.053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28.956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44.810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6156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21.180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26.250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32.962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32.814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35.884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35.943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28.556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14.350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28.893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38.216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40.058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31.538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47.430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15211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2019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21.599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25.866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47.465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61563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2018/2017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6156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2019/2017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15211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2019/2018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sng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14928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3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3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3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3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3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3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3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3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61563">
                <a:tc rowSpan="6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extra-tabellare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1.177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1.569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2.011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2.027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3.329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3.850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2.616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1.915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2.569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3.592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3.277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2.503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2.746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6156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1.382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2.570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2.294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2.175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2.721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3.346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2.962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1.418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1.892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3.028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3.484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2.896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3.952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315211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2019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1.261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2.079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3.340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361563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2018/2017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63,8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-18,3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-13,1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-26,0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-26,4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-15,7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43,9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36156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2019/2017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315211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2019/2018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-8,8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-19,1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sng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-15,5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56611534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418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66"/>
          <p:cNvSpPr txBox="1">
            <a:spLocks noChangeArrowheads="1"/>
          </p:cNvSpPr>
          <p:nvPr/>
        </p:nvSpPr>
        <p:spPr bwMode="auto">
          <a:xfrm>
            <a:off x="1524000" y="304190"/>
            <a:ext cx="9144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Fatturato Tabellare </a:t>
            </a:r>
            <a:r>
              <a:rPr lang="it-IT" altLang="it-IT" sz="1800" b="0" dirty="0" smtClean="0">
                <a:latin typeface="Arial" panose="020B0604020202020204" pitchFamily="34" charset="0"/>
                <a:cs typeface="Arial" panose="020B0604020202020204" pitchFamily="34" charset="0"/>
              </a:rPr>
              <a:t>(in </a:t>
            </a:r>
            <a:r>
              <a:rPr lang="it-IT" altLang="it-IT" sz="1800" b="0" dirty="0">
                <a:latin typeface="Arial" panose="020B0604020202020204" pitchFamily="34" charset="0"/>
                <a:cs typeface="Arial" panose="020B0604020202020204" pitchFamily="34" charset="0"/>
              </a:rPr>
              <a:t>migliaia di euro</a:t>
            </a:r>
            <a:r>
              <a:rPr lang="it-IT" altLang="it-IT" sz="1800" b="0" dirty="0" smtClean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e </a:t>
            </a: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Totale Avvisi</a:t>
            </a:r>
            <a:endParaRPr lang="it-IT" altLang="it-IT" sz="1800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9" name="Group 1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1557997"/>
              </p:ext>
            </p:extLst>
          </p:nvPr>
        </p:nvGraphicFramePr>
        <p:xfrm>
          <a:off x="119336" y="1027293"/>
          <a:ext cx="11953328" cy="5138010"/>
        </p:xfrm>
        <a:graphic>
          <a:graphicData uri="http://schemas.openxmlformats.org/drawingml/2006/table">
            <a:tbl>
              <a:tblPr/>
              <a:tblGrid>
                <a:gridCol w="91142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01332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77005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770051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770051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770051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770051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770051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770051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770051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  <a:gridCol w="770051">
                  <a:extLst>
                    <a:ext uri="{9D8B030D-6E8A-4147-A177-3AD203B41FA5}">
                      <a16:colId xmlns:a16="http://schemas.microsoft.com/office/drawing/2014/main" xmlns="" val="20010"/>
                    </a:ext>
                  </a:extLst>
                </a:gridCol>
                <a:gridCol w="770051">
                  <a:extLst>
                    <a:ext uri="{9D8B030D-6E8A-4147-A177-3AD203B41FA5}">
                      <a16:colId xmlns:a16="http://schemas.microsoft.com/office/drawing/2014/main" xmlns="" val="20011"/>
                    </a:ext>
                  </a:extLst>
                </a:gridCol>
                <a:gridCol w="770051">
                  <a:extLst>
                    <a:ext uri="{9D8B030D-6E8A-4147-A177-3AD203B41FA5}">
                      <a16:colId xmlns:a16="http://schemas.microsoft.com/office/drawing/2014/main" xmlns="" val="20012"/>
                    </a:ext>
                  </a:extLst>
                </a:gridCol>
                <a:gridCol w="693923">
                  <a:extLst>
                    <a:ext uri="{9D8B030D-6E8A-4147-A177-3AD203B41FA5}">
                      <a16:colId xmlns:a16="http://schemas.microsoft.com/office/drawing/2014/main" xmlns="" val="20013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xmlns="" val="20014"/>
                    </a:ext>
                  </a:extLst>
                </a:gridCol>
              </a:tblGrid>
              <a:tr h="72654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Anno/</a:t>
                      </a:r>
                      <a:b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Mese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Apr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Mag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Giu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Lug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Ago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Set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Ott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Nov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Dic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</a:t>
                      </a:r>
                      <a:r>
                        <a:rPr lang="it-IT" sz="13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Feb.</a:t>
                      </a:r>
                      <a:br>
                        <a:rPr lang="it-IT" sz="13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it-IT" sz="13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2019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2871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12284">
                <a:tc rowSpan="6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Tabellare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18.794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23.270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27.731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25.450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33.129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29.475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26.245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10.106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26.006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33.449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33.776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26.453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42.064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62604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19.798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23.680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30.668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30.639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33.163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32.597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25.594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12.932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27.001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35.188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36.574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28.642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43.478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05752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2019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20.338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23.787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44.125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62604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2018/2017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-2,5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62604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2019/2017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05752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2019/2018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sng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0922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sng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62604">
                <a:tc rowSpan="6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</a:t>
                      </a:r>
                      <a:b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Avvisi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99.002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118.384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139.816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123.269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170.757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155.921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145.746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67.547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129.710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174.425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174.269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128.630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217.386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62604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104.565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125.240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154.212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167.230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171.717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167.644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146.055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83.351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147.246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184.824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191.517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148.864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229.805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305752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2019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106.504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120.321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226.825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362604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2018/2017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35,7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362604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2019/2017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305752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2019/2018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-3,9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sng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90687129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418" name="Text Box 66"/>
          <p:cNvSpPr txBox="1">
            <a:spLocks noChangeArrowheads="1"/>
          </p:cNvSpPr>
          <p:nvPr/>
        </p:nvSpPr>
        <p:spPr bwMode="auto">
          <a:xfrm>
            <a:off x="1524000" y="298994"/>
            <a:ext cx="9144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Numero di </a:t>
            </a: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Avvisi</a:t>
            </a:r>
            <a:endParaRPr lang="it-IT" altLang="it-IT" sz="1800" dirty="0">
              <a:solidFill>
                <a:srgbClr val="A19DFB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Group 1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9210727"/>
              </p:ext>
            </p:extLst>
          </p:nvPr>
        </p:nvGraphicFramePr>
        <p:xfrm>
          <a:off x="150277" y="836712"/>
          <a:ext cx="11891446" cy="5228843"/>
        </p:xfrm>
        <a:graphic>
          <a:graphicData uri="http://schemas.openxmlformats.org/drawingml/2006/table">
            <a:tbl>
              <a:tblPr/>
              <a:tblGrid>
                <a:gridCol w="35021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86342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1706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89155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875384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217062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851770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816991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839193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810963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  <a:gridCol w="845221">
                  <a:extLst>
                    <a:ext uri="{9D8B030D-6E8A-4147-A177-3AD203B41FA5}">
                      <a16:colId xmlns:a16="http://schemas.microsoft.com/office/drawing/2014/main" xmlns="" val="20010"/>
                    </a:ext>
                  </a:extLst>
                </a:gridCol>
                <a:gridCol w="828674">
                  <a:extLst>
                    <a:ext uri="{9D8B030D-6E8A-4147-A177-3AD203B41FA5}">
                      <a16:colId xmlns:a16="http://schemas.microsoft.com/office/drawing/2014/main" xmlns="" val="20011"/>
                    </a:ext>
                  </a:extLst>
                </a:gridCol>
                <a:gridCol w="891643">
                  <a:extLst>
                    <a:ext uri="{9D8B030D-6E8A-4147-A177-3AD203B41FA5}">
                      <a16:colId xmlns:a16="http://schemas.microsoft.com/office/drawing/2014/main" xmlns="" val="20012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xmlns="" val="20013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xmlns="" val="20014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xmlns="" val="20015"/>
                    </a:ext>
                  </a:extLst>
                </a:gridCol>
              </a:tblGrid>
              <a:tr h="288031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&lt; 15’’ Avvisi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400" b="0" i="0" u="none" strike="noStrike" kern="1200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15’’ Avvisi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400" b="0" i="0" u="none" strike="noStrike" kern="1200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20’’ Avvisi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400" b="0" i="0" u="none" strike="noStrike" kern="1200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25’’ e 30’’ Avvisi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&gt;</a:t>
                      </a:r>
                      <a:r>
                        <a:rPr lang="it-IT" sz="1300" b="0" i="0" u="none" strike="noStrike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30’’ Avvisi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22335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Mesi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rowSpan="16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300" b="0" i="1" u="none" strike="noStrike" kern="1200" dirty="0" smtClean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N°</a:t>
                      </a:r>
                      <a:r>
                        <a:rPr lang="it-IT" sz="1300" b="0" i="0" u="none" strike="noStrike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Avvisi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.% sul 2018</a:t>
                      </a:r>
                    </a:p>
                  </a:txBody>
                  <a:tcPr marL="90014" marR="90014" marT="46807" marB="468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N°</a:t>
                      </a:r>
                      <a:r>
                        <a:rPr lang="it-IT" sz="1300" b="0" i="0" u="none" strike="noStrike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Avvisi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.% sul 2018</a:t>
                      </a:r>
                    </a:p>
                  </a:txBody>
                  <a:tcPr marL="90014" marR="90014" marT="46807" marB="468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N°</a:t>
                      </a:r>
                      <a:r>
                        <a:rPr lang="it-IT" sz="1300" b="0" i="0" u="none" strike="noStrike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Avvisi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.% sul 2018</a:t>
                      </a:r>
                    </a:p>
                  </a:txBody>
                  <a:tcPr marL="90014" marR="90014" marT="46807" marB="468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N°</a:t>
                      </a:r>
                      <a:r>
                        <a:rPr lang="it-IT" sz="1300" b="0" i="0" u="none" strike="noStrike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Avvisi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.% sul 2018</a:t>
                      </a:r>
                    </a:p>
                  </a:txBody>
                  <a:tcPr marL="90014" marR="90014" marT="46807" marB="468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N°</a:t>
                      </a:r>
                      <a:r>
                        <a:rPr lang="it-IT" sz="1300" b="0" i="0" u="none" strike="noStrike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Avvisi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.% sul 2018</a:t>
                      </a:r>
                    </a:p>
                  </a:txBody>
                  <a:tcPr marL="90014" marR="90014" marT="46807" marB="468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N°</a:t>
                      </a:r>
                      <a:r>
                        <a:rPr lang="it-IT" sz="1300" b="0" i="0" u="none" strike="noStrike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Avvisi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.% sul 2018</a:t>
                      </a:r>
                    </a:p>
                  </a:txBody>
                  <a:tcPr marL="90014" marR="90014" marT="46807" marB="468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2988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it-IT" sz="1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sz="300" dirty="0"/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13051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Gen-19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it-IT" sz="1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106.504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1,9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34,0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27.021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31,8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17.936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0,6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59.724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-8,1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833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64,6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00865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Feb-19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it-IT" sz="1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120.321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-3,9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5.009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3,1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27.492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11,7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23.205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14,3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64.142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-14,2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473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-31,4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8868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Mar-19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it-IT" sz="1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13051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Apr-19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it-IT" sz="1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00865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Mag-19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it-IT" sz="1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8868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Giu-19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it-IT" sz="1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13051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Lug-19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it-IT" sz="1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00865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Ago-19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it-IT" sz="1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8868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Set-19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it-IT" sz="1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28868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lang="it-IT" sz="13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Ott-19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28868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lang="it-IT" sz="13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Nov-19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28868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lang="it-IT" sz="13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Dic-19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it-IT" sz="1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  <a:tr h="28868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3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</a:t>
                      </a: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Feb. 2019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b"/>
                      <a:endParaRPr lang="it-IT" sz="100" b="1" i="1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226.825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-1,3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5.999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7,2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54.513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20,8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41.141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7,9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123.866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-11,4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1.306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9,2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6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41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Box 66"/>
          <p:cNvSpPr txBox="1">
            <a:spLocks noChangeArrowheads="1"/>
          </p:cNvSpPr>
          <p:nvPr/>
        </p:nvSpPr>
        <p:spPr bwMode="auto">
          <a:xfrm>
            <a:off x="1415480" y="294336"/>
            <a:ext cx="9473710" cy="369332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ts val="600"/>
              </a:spcBef>
              <a:buClrTx/>
              <a:buFontTx/>
              <a:buNone/>
            </a:pP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Peso % delle diverse tipologie di avvisi, sulla base della durata </a:t>
            </a:r>
            <a:r>
              <a:rPr lang="it-IT" altLang="it-IT" sz="1800" b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(in secondi)</a:t>
            </a:r>
            <a:endParaRPr lang="it-IT" altLang="it-IT" sz="1800" b="0" dirty="0">
              <a:solidFill>
                <a:srgbClr val="A19DF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ttangolo 1"/>
          <p:cNvSpPr/>
          <p:nvPr/>
        </p:nvSpPr>
        <p:spPr>
          <a:xfrm>
            <a:off x="1070355" y="6465806"/>
            <a:ext cx="7374613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000" i="1" dirty="0" smtClean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rPr>
              <a:t>N.B. I dati riportati nel grafico si riferiscono ai dati presenti nella tavola III del report</a:t>
            </a:r>
            <a:endParaRPr lang="it-IT" sz="1000" i="1" dirty="0">
              <a:solidFill>
                <a:schemeClr val="bg1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grpSp>
        <p:nvGrpSpPr>
          <p:cNvPr id="4" name="Gruppo 3"/>
          <p:cNvGrpSpPr/>
          <p:nvPr/>
        </p:nvGrpSpPr>
        <p:grpSpPr>
          <a:xfrm>
            <a:off x="1487488" y="838491"/>
            <a:ext cx="9217024" cy="5374443"/>
            <a:chOff x="1415480" y="838491"/>
            <a:chExt cx="9217024" cy="5374443"/>
          </a:xfrm>
        </p:grpSpPr>
        <p:sp>
          <p:nvSpPr>
            <p:cNvPr id="11" name="CasellaDiTesto 10"/>
            <p:cNvSpPr txBox="1"/>
            <p:nvPr/>
          </p:nvSpPr>
          <p:spPr>
            <a:xfrm>
              <a:off x="7112721" y="838491"/>
              <a:ext cx="1395328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ctr">
                <a:spcBef>
                  <a:spcPts val="0"/>
                </a:spcBef>
                <a:spcAft>
                  <a:spcPts val="0"/>
                </a:spcAft>
              </a:pPr>
              <a:r>
                <a:rPr lang="it-IT" sz="1400" dirty="0" err="1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Prog</a:t>
              </a:r>
              <a:r>
                <a:rPr lang="it-IT" sz="14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 2018</a:t>
              </a:r>
            </a:p>
            <a:p>
              <a:pPr algn="ctr" fontAlgn="ctr">
                <a:spcBef>
                  <a:spcPts val="0"/>
                </a:spcBef>
                <a:spcAft>
                  <a:spcPts val="0"/>
                </a:spcAft>
              </a:pPr>
              <a:endParaRPr lang="it-IT" sz="500" b="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endParaRPr>
            </a:p>
            <a:p>
              <a:pPr algn="ctr" fontAlgn="ctr">
                <a:spcBef>
                  <a:spcPts val="0"/>
                </a:spcBef>
                <a:spcAft>
                  <a:spcPts val="0"/>
                </a:spcAft>
              </a:pPr>
              <a:r>
                <a:rPr lang="it-IT" sz="14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5.715.942</a:t>
              </a:r>
              <a:endParaRPr lang="it-IT" sz="1400" b="0" i="0" u="none" strike="noStrike" dirty="0"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" name="CasellaDiTesto 8"/>
            <p:cNvSpPr txBox="1"/>
            <p:nvPr/>
          </p:nvSpPr>
          <p:spPr>
            <a:xfrm>
              <a:off x="3537410" y="914586"/>
              <a:ext cx="1424353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ctr"/>
              <a:r>
                <a:rPr lang="it-IT" sz="1400" dirty="0" smtClean="0">
                  <a:solidFill>
                    <a:schemeClr val="bg1">
                      <a:lumMod val="50000"/>
                    </a:schemeClr>
                  </a:solidFill>
                </a:rPr>
                <a:t>Febbraio 2019</a:t>
              </a:r>
            </a:p>
            <a:p>
              <a:pPr algn="ctr" fontAlgn="ctr"/>
              <a:endParaRPr lang="it-IT" sz="500" b="0" dirty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ctr" fontAlgn="ctr"/>
              <a:r>
                <a:rPr lang="it-IT" sz="1400" dirty="0" smtClean="0">
                  <a:solidFill>
                    <a:schemeClr val="bg1">
                      <a:lumMod val="50000"/>
                    </a:schemeClr>
                  </a:solidFill>
                </a:rPr>
                <a:t>2.855.210</a:t>
              </a:r>
              <a:endParaRPr lang="it-IT" sz="1400" b="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0" name="CasellaDiTesto 9"/>
            <p:cNvSpPr txBox="1"/>
            <p:nvPr/>
          </p:nvSpPr>
          <p:spPr>
            <a:xfrm>
              <a:off x="1754992" y="910969"/>
              <a:ext cx="1424353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ctr"/>
              <a:r>
                <a:rPr lang="it-IT" sz="1400" dirty="0" smtClean="0">
                  <a:solidFill>
                    <a:schemeClr val="bg1">
                      <a:lumMod val="50000"/>
                    </a:schemeClr>
                  </a:solidFill>
                </a:rPr>
                <a:t>Gennaio 2019</a:t>
              </a:r>
            </a:p>
            <a:p>
              <a:pPr algn="ctr" fontAlgn="ctr"/>
              <a:endParaRPr lang="it-IT" sz="500" b="0" dirty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ctr" fontAlgn="ctr"/>
              <a:r>
                <a:rPr lang="it-IT" sz="1400" dirty="0" smtClean="0">
                  <a:solidFill>
                    <a:schemeClr val="bg1">
                      <a:lumMod val="50000"/>
                    </a:schemeClr>
                  </a:solidFill>
                </a:rPr>
                <a:t>2.594.355</a:t>
              </a:r>
              <a:endParaRPr lang="it-IT" sz="1400" b="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2" name="CasellaDiTesto 11"/>
            <p:cNvSpPr txBox="1"/>
            <p:nvPr/>
          </p:nvSpPr>
          <p:spPr>
            <a:xfrm>
              <a:off x="8909653" y="854440"/>
              <a:ext cx="1395328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ctr">
                <a:spcBef>
                  <a:spcPts val="0"/>
                </a:spcBef>
                <a:spcAft>
                  <a:spcPts val="0"/>
                </a:spcAft>
              </a:pPr>
              <a:r>
                <a:rPr lang="it-IT" sz="1400" dirty="0" err="1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Prog</a:t>
              </a:r>
              <a:r>
                <a:rPr lang="it-IT" sz="14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 2019</a:t>
              </a:r>
            </a:p>
            <a:p>
              <a:pPr algn="ctr" fontAlgn="ctr">
                <a:spcBef>
                  <a:spcPts val="0"/>
                </a:spcBef>
                <a:spcAft>
                  <a:spcPts val="0"/>
                </a:spcAft>
              </a:pPr>
              <a:endParaRPr lang="it-IT" sz="500" b="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endParaRPr>
            </a:p>
            <a:p>
              <a:pPr algn="ctr" fontAlgn="ctr">
                <a:spcBef>
                  <a:spcPts val="0"/>
                </a:spcBef>
                <a:spcAft>
                  <a:spcPts val="0"/>
                </a:spcAft>
              </a:pPr>
              <a:r>
                <a:rPr lang="it-IT" sz="14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5.449.565</a:t>
              </a:r>
              <a:endParaRPr lang="it-IT" sz="1400" b="0" i="0" u="none" strike="noStrike" dirty="0"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</a:endParaRPr>
            </a:p>
          </p:txBody>
        </p:sp>
        <p:graphicFrame>
          <p:nvGraphicFramePr>
            <p:cNvPr id="13" name="Grafico 12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48788260"/>
                </p:ext>
              </p:extLst>
            </p:nvPr>
          </p:nvGraphicFramePr>
          <p:xfrm>
            <a:off x="1415480" y="1514750"/>
            <a:ext cx="9217024" cy="469818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3357969306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Box 66"/>
          <p:cNvSpPr txBox="1">
            <a:spLocks noChangeArrowheads="1"/>
          </p:cNvSpPr>
          <p:nvPr/>
        </p:nvSpPr>
        <p:spPr bwMode="auto">
          <a:xfrm>
            <a:off x="1415480" y="185130"/>
            <a:ext cx="9473710" cy="646331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ts val="600"/>
              </a:spcBef>
              <a:buClrTx/>
              <a:buFontTx/>
              <a:buNone/>
            </a:pP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Trend storico del peso </a:t>
            </a: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% delle diverse tipologie di avvisi, sulla base della durata </a:t>
            </a: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a Febbraio di ciascun anno </a:t>
            </a:r>
            <a:r>
              <a:rPr lang="it-IT" altLang="it-IT" sz="1800" b="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(in </a:t>
            </a:r>
            <a:r>
              <a:rPr lang="it-IT" altLang="it-IT" sz="1800" b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secondi)</a:t>
            </a:r>
            <a:endParaRPr lang="it-IT" altLang="it-IT" sz="1800" b="0" dirty="0">
              <a:solidFill>
                <a:srgbClr val="A19DF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1069539" y="6322968"/>
            <a:ext cx="8626861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000" i="1" dirty="0" smtClean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rPr>
              <a:t>N.B. I dati riportati nel grafico si riferiscono ai dati presenti nella tavola III del report di ciascun anno considerato</a:t>
            </a:r>
            <a:endParaRPr lang="it-IT" sz="1000" i="1" dirty="0">
              <a:solidFill>
                <a:schemeClr val="bg1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graphicFrame>
        <p:nvGraphicFramePr>
          <p:cNvPr id="6" name="Grafico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60599104"/>
              </p:ext>
            </p:extLst>
          </p:nvPr>
        </p:nvGraphicFramePr>
        <p:xfrm>
          <a:off x="687851" y="1196752"/>
          <a:ext cx="10664733" cy="51262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63959666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5" grpId="0"/>
      <p:bldGraphic spid="6" grpId="0">
        <p:bldAsOne/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418" name="Text Box 66"/>
          <p:cNvSpPr txBox="1">
            <a:spLocks noChangeArrowheads="1"/>
          </p:cNvSpPr>
          <p:nvPr/>
        </p:nvSpPr>
        <p:spPr bwMode="auto">
          <a:xfrm>
            <a:off x="1525366" y="157426"/>
            <a:ext cx="9144000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None/>
            </a:pP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Fatturato Totale </a:t>
            </a:r>
            <a:r>
              <a:rPr lang="it-IT" altLang="it-IT" sz="1800" b="0" dirty="0">
                <a:latin typeface="Arial" panose="020B0604020202020204" pitchFamily="34" charset="0"/>
                <a:cs typeface="Arial" panose="020B0604020202020204" pitchFamily="34" charset="0"/>
              </a:rPr>
              <a:t>(in migliaia di euro)</a:t>
            </a:r>
            <a:endParaRPr lang="it-IT" altLang="it-IT" sz="1800" b="0" dirty="0">
              <a:solidFill>
                <a:srgbClr val="A19DF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Trend </a:t>
            </a: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mensile </a:t>
            </a: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Gennaio 2007 </a:t>
            </a: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– </a:t>
            </a: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Febbraio 2019</a:t>
            </a:r>
            <a:endParaRPr lang="it-IT" altLang="it-IT" sz="1800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Rettangolo 24"/>
          <p:cNvSpPr/>
          <p:nvPr/>
        </p:nvSpPr>
        <p:spPr>
          <a:xfrm>
            <a:off x="837785" y="6323834"/>
            <a:ext cx="972510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000" i="1" dirty="0" smtClean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rPr>
              <a:t>N.B. I dati riportati nel grafico si riferiscono a dati di fatturato totale presenti nella tavola I del report di ciascun anno considerato</a:t>
            </a:r>
            <a:endParaRPr lang="it-IT" sz="1000" i="1" dirty="0">
              <a:solidFill>
                <a:schemeClr val="bg1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grpSp>
        <p:nvGrpSpPr>
          <p:cNvPr id="3" name="Gruppo 2"/>
          <p:cNvGrpSpPr/>
          <p:nvPr/>
        </p:nvGrpSpPr>
        <p:grpSpPr>
          <a:xfrm>
            <a:off x="159911" y="1311733"/>
            <a:ext cx="11872179" cy="5466014"/>
            <a:chOff x="100052" y="1311733"/>
            <a:chExt cx="11872179" cy="5466014"/>
          </a:xfrm>
        </p:grpSpPr>
        <p:grpSp>
          <p:nvGrpSpPr>
            <p:cNvPr id="2" name="Gruppo 1"/>
            <p:cNvGrpSpPr/>
            <p:nvPr/>
          </p:nvGrpSpPr>
          <p:grpSpPr>
            <a:xfrm>
              <a:off x="780375" y="1311733"/>
              <a:ext cx="11191856" cy="4351644"/>
              <a:chOff x="780375" y="1311733"/>
              <a:chExt cx="11191856" cy="4351644"/>
            </a:xfrm>
          </p:grpSpPr>
          <p:sp>
            <p:nvSpPr>
              <p:cNvPr id="34" name="Rettangolo 33"/>
              <p:cNvSpPr/>
              <p:nvPr/>
            </p:nvSpPr>
            <p:spPr bwMode="auto">
              <a:xfrm>
                <a:off x="6105804" y="1612467"/>
                <a:ext cx="878400" cy="4050000"/>
              </a:xfrm>
              <a:prstGeom prst="rect">
                <a:avLst/>
              </a:prstGeom>
              <a:solidFill>
                <a:schemeClr val="bg1">
                  <a:lumMod val="85000"/>
                  <a:alpha val="20000"/>
                </a:schemeClr>
              </a:solidFill>
              <a:ln w="6350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lang="it-IT"/>
              </a:p>
            </p:txBody>
          </p:sp>
          <p:sp>
            <p:nvSpPr>
              <p:cNvPr id="36" name="Rettangolo 35"/>
              <p:cNvSpPr/>
              <p:nvPr/>
            </p:nvSpPr>
            <p:spPr bwMode="auto">
              <a:xfrm>
                <a:off x="2551835" y="1612619"/>
                <a:ext cx="878400" cy="4050000"/>
              </a:xfrm>
              <a:prstGeom prst="rect">
                <a:avLst/>
              </a:prstGeom>
              <a:solidFill>
                <a:schemeClr val="bg1">
                  <a:lumMod val="85000"/>
                  <a:alpha val="20000"/>
                </a:schemeClr>
              </a:solidFill>
              <a:ln w="6350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lang="it-IT" dirty="0"/>
              </a:p>
            </p:txBody>
          </p:sp>
          <p:sp>
            <p:nvSpPr>
              <p:cNvPr id="37" name="Rettangolo 36"/>
              <p:cNvSpPr/>
              <p:nvPr/>
            </p:nvSpPr>
            <p:spPr bwMode="auto">
              <a:xfrm>
                <a:off x="780375" y="1613377"/>
                <a:ext cx="878400" cy="4050000"/>
              </a:xfrm>
              <a:prstGeom prst="rect">
                <a:avLst/>
              </a:prstGeom>
              <a:solidFill>
                <a:schemeClr val="bg1">
                  <a:lumMod val="85000"/>
                  <a:alpha val="20000"/>
                </a:schemeClr>
              </a:solidFill>
              <a:ln w="6350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lang="it-IT"/>
              </a:p>
            </p:txBody>
          </p:sp>
          <p:sp>
            <p:nvSpPr>
              <p:cNvPr id="38" name="Rettangolo 37"/>
              <p:cNvSpPr/>
              <p:nvPr/>
            </p:nvSpPr>
            <p:spPr bwMode="auto">
              <a:xfrm>
                <a:off x="4331068" y="1612621"/>
                <a:ext cx="878400" cy="4050000"/>
              </a:xfrm>
              <a:prstGeom prst="rect">
                <a:avLst/>
              </a:prstGeom>
              <a:solidFill>
                <a:schemeClr val="bg1">
                  <a:lumMod val="85000"/>
                  <a:alpha val="20000"/>
                </a:schemeClr>
              </a:solidFill>
              <a:ln w="6350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lang="it-IT"/>
              </a:p>
            </p:txBody>
          </p:sp>
          <p:sp>
            <p:nvSpPr>
              <p:cNvPr id="48" name="CasellaDiTesto 47"/>
              <p:cNvSpPr txBox="1"/>
              <p:nvPr/>
            </p:nvSpPr>
            <p:spPr>
              <a:xfrm>
                <a:off x="812026" y="1313539"/>
                <a:ext cx="828000" cy="249775"/>
              </a:xfrm>
              <a:prstGeom prst="rect">
                <a:avLst/>
              </a:prstGeom>
              <a:solidFill>
                <a:srgbClr val="D9D9D9">
                  <a:alpha val="20000"/>
                </a:srgbClr>
              </a:solidFill>
              <a:ln>
                <a:solidFill>
                  <a:srgbClr val="D9D9D9">
                    <a:alpha val="20000"/>
                  </a:srgbClr>
                </a:solidFill>
              </a:ln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it-IT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2007</a:t>
                </a:r>
                <a:endParaRPr lang="it-IT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0" name="Rettangolo 49"/>
              <p:cNvSpPr/>
              <p:nvPr/>
            </p:nvSpPr>
            <p:spPr bwMode="auto">
              <a:xfrm>
                <a:off x="7895483" y="1612134"/>
                <a:ext cx="878400" cy="4050000"/>
              </a:xfrm>
              <a:prstGeom prst="rect">
                <a:avLst/>
              </a:prstGeom>
              <a:solidFill>
                <a:schemeClr val="bg1">
                  <a:lumMod val="85000"/>
                  <a:alpha val="20000"/>
                </a:schemeClr>
              </a:solidFill>
              <a:ln w="6350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lang="it-IT"/>
              </a:p>
            </p:txBody>
          </p:sp>
          <p:sp>
            <p:nvSpPr>
              <p:cNvPr id="54" name="Rettangolo 53"/>
              <p:cNvSpPr/>
              <p:nvPr/>
            </p:nvSpPr>
            <p:spPr bwMode="auto">
              <a:xfrm>
                <a:off x="9667510" y="1611916"/>
                <a:ext cx="878400" cy="4050000"/>
              </a:xfrm>
              <a:prstGeom prst="rect">
                <a:avLst/>
              </a:prstGeom>
              <a:solidFill>
                <a:schemeClr val="bg1">
                  <a:lumMod val="85000"/>
                  <a:alpha val="20000"/>
                </a:schemeClr>
              </a:solidFill>
              <a:ln w="6350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lang="it-IT"/>
              </a:p>
            </p:txBody>
          </p:sp>
          <p:sp>
            <p:nvSpPr>
              <p:cNvPr id="23" name="CasellaDiTesto 22"/>
              <p:cNvSpPr txBox="1"/>
              <p:nvPr/>
            </p:nvSpPr>
            <p:spPr>
              <a:xfrm>
                <a:off x="1713108" y="1315064"/>
                <a:ext cx="828000" cy="249775"/>
              </a:xfrm>
              <a:prstGeom prst="rect">
                <a:avLst/>
              </a:prstGeom>
              <a:noFill/>
              <a:ln>
                <a:solidFill>
                  <a:srgbClr val="D9D9D9">
                    <a:alpha val="20000"/>
                  </a:srgbClr>
                </a:solidFill>
              </a:ln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it-IT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2008</a:t>
                </a:r>
              </a:p>
            </p:txBody>
          </p:sp>
          <p:sp>
            <p:nvSpPr>
              <p:cNvPr id="24" name="CasellaDiTesto 23"/>
              <p:cNvSpPr txBox="1"/>
              <p:nvPr/>
            </p:nvSpPr>
            <p:spPr>
              <a:xfrm>
                <a:off x="2601296" y="1315814"/>
                <a:ext cx="828000" cy="249775"/>
              </a:xfrm>
              <a:prstGeom prst="rect">
                <a:avLst/>
              </a:prstGeom>
              <a:solidFill>
                <a:srgbClr val="D9D9D9">
                  <a:alpha val="20000"/>
                </a:srgbClr>
              </a:solidFill>
              <a:ln>
                <a:solidFill>
                  <a:srgbClr val="D9D9D9">
                    <a:alpha val="20000"/>
                  </a:srgbClr>
                </a:solidFill>
              </a:ln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it-IT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2009</a:t>
                </a:r>
                <a:endParaRPr lang="it-IT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8" name="CasellaDiTesto 27"/>
              <p:cNvSpPr txBox="1"/>
              <p:nvPr/>
            </p:nvSpPr>
            <p:spPr>
              <a:xfrm>
                <a:off x="4380174" y="1315814"/>
                <a:ext cx="828000" cy="249775"/>
              </a:xfrm>
              <a:prstGeom prst="rect">
                <a:avLst/>
              </a:prstGeom>
              <a:solidFill>
                <a:srgbClr val="D9D9D9">
                  <a:alpha val="20000"/>
                </a:srgbClr>
              </a:solidFill>
              <a:ln>
                <a:solidFill>
                  <a:srgbClr val="D9D9D9">
                    <a:alpha val="20000"/>
                  </a:srgbClr>
                </a:solidFill>
              </a:ln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it-IT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2011</a:t>
                </a:r>
                <a:endParaRPr lang="it-IT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0" name="CasellaDiTesto 29"/>
              <p:cNvSpPr txBox="1"/>
              <p:nvPr/>
            </p:nvSpPr>
            <p:spPr>
              <a:xfrm>
                <a:off x="3491709" y="1314758"/>
                <a:ext cx="828000" cy="249775"/>
              </a:xfrm>
              <a:prstGeom prst="rect">
                <a:avLst/>
              </a:prstGeom>
              <a:noFill/>
              <a:ln>
                <a:solidFill>
                  <a:srgbClr val="D9D9D9">
                    <a:alpha val="20000"/>
                  </a:srgbClr>
                </a:solidFill>
              </a:ln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it-IT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2010</a:t>
                </a:r>
              </a:p>
            </p:txBody>
          </p:sp>
          <p:sp>
            <p:nvSpPr>
              <p:cNvPr id="35" name="CasellaDiTesto 34"/>
              <p:cNvSpPr txBox="1"/>
              <p:nvPr/>
            </p:nvSpPr>
            <p:spPr>
              <a:xfrm>
                <a:off x="5260411" y="1313035"/>
                <a:ext cx="828000" cy="249775"/>
              </a:xfrm>
              <a:prstGeom prst="rect">
                <a:avLst/>
              </a:prstGeom>
              <a:noFill/>
              <a:ln>
                <a:solidFill>
                  <a:srgbClr val="D9D9D9">
                    <a:alpha val="20000"/>
                  </a:srgbClr>
                </a:solidFill>
              </a:ln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it-IT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2012</a:t>
                </a:r>
              </a:p>
            </p:txBody>
          </p:sp>
          <p:sp>
            <p:nvSpPr>
              <p:cNvPr id="40" name="CasellaDiTesto 39"/>
              <p:cNvSpPr txBox="1"/>
              <p:nvPr/>
            </p:nvSpPr>
            <p:spPr>
              <a:xfrm>
                <a:off x="6137523" y="1315942"/>
                <a:ext cx="828000" cy="249775"/>
              </a:xfrm>
              <a:prstGeom prst="rect">
                <a:avLst/>
              </a:prstGeom>
              <a:solidFill>
                <a:srgbClr val="D9D9D9">
                  <a:alpha val="20000"/>
                </a:srgbClr>
              </a:solidFill>
              <a:ln>
                <a:solidFill>
                  <a:srgbClr val="D9D9D9">
                    <a:alpha val="20000"/>
                  </a:srgbClr>
                </a:solidFill>
              </a:ln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it-IT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2013</a:t>
                </a:r>
                <a:endParaRPr lang="it-IT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1" name="CasellaDiTesto 40"/>
              <p:cNvSpPr txBox="1"/>
              <p:nvPr/>
            </p:nvSpPr>
            <p:spPr>
              <a:xfrm>
                <a:off x="7025208" y="1314801"/>
                <a:ext cx="828000" cy="249775"/>
              </a:xfrm>
              <a:prstGeom prst="rect">
                <a:avLst/>
              </a:prstGeom>
              <a:noFill/>
              <a:ln>
                <a:solidFill>
                  <a:srgbClr val="D9D9D9">
                    <a:alpha val="20000"/>
                  </a:srgbClr>
                </a:solidFill>
              </a:ln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it-IT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2014</a:t>
                </a:r>
              </a:p>
            </p:txBody>
          </p:sp>
          <p:sp>
            <p:nvSpPr>
              <p:cNvPr id="42" name="CasellaDiTesto 41"/>
              <p:cNvSpPr txBox="1"/>
              <p:nvPr/>
            </p:nvSpPr>
            <p:spPr>
              <a:xfrm>
                <a:off x="7921559" y="1316398"/>
                <a:ext cx="828000" cy="249775"/>
              </a:xfrm>
              <a:prstGeom prst="rect">
                <a:avLst/>
              </a:prstGeom>
              <a:solidFill>
                <a:srgbClr val="D9D9D9">
                  <a:alpha val="20000"/>
                </a:srgbClr>
              </a:solidFill>
              <a:ln>
                <a:solidFill>
                  <a:srgbClr val="D9D9D9">
                    <a:alpha val="20000"/>
                  </a:srgbClr>
                </a:solidFill>
              </a:ln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it-IT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2015</a:t>
                </a:r>
                <a:endParaRPr lang="it-IT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7" name="CasellaDiTesto 56"/>
              <p:cNvSpPr txBox="1"/>
              <p:nvPr/>
            </p:nvSpPr>
            <p:spPr>
              <a:xfrm>
                <a:off x="8800951" y="1311733"/>
                <a:ext cx="828000" cy="249775"/>
              </a:xfrm>
              <a:prstGeom prst="rect">
                <a:avLst/>
              </a:prstGeom>
              <a:noFill/>
              <a:ln>
                <a:solidFill>
                  <a:srgbClr val="D9D9D9">
                    <a:alpha val="20000"/>
                  </a:srgbClr>
                </a:solidFill>
              </a:ln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it-IT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2016</a:t>
                </a:r>
              </a:p>
            </p:txBody>
          </p:sp>
          <p:sp>
            <p:nvSpPr>
              <p:cNvPr id="58" name="CasellaDiTesto 57"/>
              <p:cNvSpPr txBox="1"/>
              <p:nvPr/>
            </p:nvSpPr>
            <p:spPr>
              <a:xfrm>
                <a:off x="9687869" y="1313217"/>
                <a:ext cx="828000" cy="249775"/>
              </a:xfrm>
              <a:prstGeom prst="rect">
                <a:avLst/>
              </a:prstGeom>
              <a:solidFill>
                <a:srgbClr val="D9D9D9">
                  <a:alpha val="20000"/>
                </a:srgbClr>
              </a:solidFill>
              <a:ln>
                <a:solidFill>
                  <a:srgbClr val="D9D9D9">
                    <a:alpha val="20000"/>
                  </a:srgbClr>
                </a:solidFill>
              </a:ln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it-IT" smtClean="0">
                    <a:latin typeface="Arial" panose="020B0604020202020204" pitchFamily="34" charset="0"/>
                    <a:cs typeface="Arial" panose="020B0604020202020204" pitchFamily="34" charset="0"/>
                  </a:rPr>
                  <a:t>2017</a:t>
                </a:r>
                <a:endParaRPr lang="it-IT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9" name="CasellaDiTesto 28"/>
              <p:cNvSpPr txBox="1"/>
              <p:nvPr/>
            </p:nvSpPr>
            <p:spPr>
              <a:xfrm>
                <a:off x="10560050" y="1311733"/>
                <a:ext cx="828000" cy="239556"/>
              </a:xfrm>
              <a:prstGeom prst="rect">
                <a:avLst/>
              </a:prstGeom>
              <a:noFill/>
              <a:ln>
                <a:solidFill>
                  <a:srgbClr val="D9D9D9">
                    <a:alpha val="20000"/>
                  </a:srgbClr>
                </a:solidFill>
              </a:ln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it-IT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2018</a:t>
                </a:r>
              </a:p>
            </p:txBody>
          </p:sp>
          <p:sp>
            <p:nvSpPr>
              <p:cNvPr id="31" name="Rettangolo 30"/>
              <p:cNvSpPr/>
              <p:nvPr/>
            </p:nvSpPr>
            <p:spPr bwMode="auto">
              <a:xfrm>
                <a:off x="11447520" y="1611916"/>
                <a:ext cx="75600" cy="4050000"/>
              </a:xfrm>
              <a:prstGeom prst="rect">
                <a:avLst/>
              </a:prstGeom>
              <a:solidFill>
                <a:schemeClr val="bg1">
                  <a:lumMod val="85000"/>
                  <a:alpha val="20000"/>
                </a:schemeClr>
              </a:solidFill>
              <a:ln w="6350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lang="it-IT"/>
              </a:p>
            </p:txBody>
          </p:sp>
          <p:sp>
            <p:nvSpPr>
              <p:cNvPr id="32" name="CasellaDiTesto 31"/>
              <p:cNvSpPr txBox="1"/>
              <p:nvPr/>
            </p:nvSpPr>
            <p:spPr>
              <a:xfrm>
                <a:off x="11432231" y="1313034"/>
                <a:ext cx="540000" cy="241200"/>
              </a:xfrm>
              <a:prstGeom prst="rect">
                <a:avLst/>
              </a:prstGeom>
              <a:solidFill>
                <a:srgbClr val="D9D9D9">
                  <a:alpha val="20000"/>
                </a:srgbClr>
              </a:solidFill>
              <a:ln>
                <a:solidFill>
                  <a:srgbClr val="D9D9D9">
                    <a:alpha val="20000"/>
                  </a:srgbClr>
                </a:solidFill>
              </a:ln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it-IT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2019</a:t>
                </a:r>
                <a:endParaRPr lang="it-IT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aphicFrame>
          <p:nvGraphicFramePr>
            <p:cNvPr id="26" name="Grafico 25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227461001"/>
                </p:ext>
              </p:extLst>
            </p:nvPr>
          </p:nvGraphicFramePr>
          <p:xfrm>
            <a:off x="100052" y="1412776"/>
            <a:ext cx="11612572" cy="536497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3971016765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418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418" name="Text Box 66"/>
          <p:cNvSpPr txBox="1">
            <a:spLocks noChangeArrowheads="1"/>
          </p:cNvSpPr>
          <p:nvPr/>
        </p:nvSpPr>
        <p:spPr bwMode="auto">
          <a:xfrm>
            <a:off x="1524000" y="159654"/>
            <a:ext cx="9144000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None/>
            </a:pP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      Fatturato Totale </a:t>
            </a:r>
            <a:r>
              <a:rPr lang="it-IT" altLang="it-IT" sz="1800" b="0" dirty="0">
                <a:latin typeface="Arial" panose="020B0604020202020204" pitchFamily="34" charset="0"/>
                <a:cs typeface="Arial" panose="020B0604020202020204" pitchFamily="34" charset="0"/>
              </a:rPr>
              <a:t>(in migliaia di euro)</a:t>
            </a:r>
            <a:endParaRPr lang="it-IT" altLang="it-IT" sz="1800" b="0" dirty="0">
              <a:solidFill>
                <a:srgbClr val="A19DF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>
              <a:spcBef>
                <a:spcPct val="50000"/>
              </a:spcBef>
              <a:buClrTx/>
              <a:buNone/>
            </a:pP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Media </a:t>
            </a: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mobile Gennaio 2007 – </a:t>
            </a: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Febbraio 2019</a:t>
            </a:r>
            <a:endParaRPr lang="it-IT" altLang="it-IT" sz="1600" dirty="0">
              <a:solidFill>
                <a:srgbClr val="A19DF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Gruppo 1"/>
          <p:cNvGrpSpPr/>
          <p:nvPr/>
        </p:nvGrpSpPr>
        <p:grpSpPr>
          <a:xfrm>
            <a:off x="241301" y="1268228"/>
            <a:ext cx="11709398" cy="5401132"/>
            <a:chOff x="294080" y="1268228"/>
            <a:chExt cx="11709398" cy="5401132"/>
          </a:xfrm>
        </p:grpSpPr>
        <p:graphicFrame>
          <p:nvGraphicFramePr>
            <p:cNvPr id="40" name="Grafico 39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265750226"/>
                </p:ext>
              </p:extLst>
            </p:nvPr>
          </p:nvGraphicFramePr>
          <p:xfrm>
            <a:off x="607699" y="1655622"/>
            <a:ext cx="10996284" cy="477404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25" name="Rettangolo 24"/>
            <p:cNvSpPr/>
            <p:nvPr/>
          </p:nvSpPr>
          <p:spPr bwMode="auto">
            <a:xfrm>
              <a:off x="6655524" y="1624189"/>
              <a:ext cx="964800" cy="4320000"/>
            </a:xfrm>
            <a:prstGeom prst="rect">
              <a:avLst/>
            </a:prstGeom>
            <a:solidFill>
              <a:schemeClr val="bg1">
                <a:lumMod val="85000"/>
                <a:alpha val="20000"/>
              </a:schemeClr>
            </a:solidFill>
            <a:ln w="635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it-IT"/>
            </a:p>
          </p:txBody>
        </p:sp>
        <p:sp>
          <p:nvSpPr>
            <p:cNvPr id="30" name="Rettangolo 29"/>
            <p:cNvSpPr/>
            <p:nvPr/>
          </p:nvSpPr>
          <p:spPr bwMode="auto">
            <a:xfrm>
              <a:off x="2834383" y="1635696"/>
              <a:ext cx="964800" cy="4320000"/>
            </a:xfrm>
            <a:prstGeom prst="rect">
              <a:avLst/>
            </a:prstGeom>
            <a:solidFill>
              <a:schemeClr val="bg1">
                <a:lumMod val="85000"/>
                <a:alpha val="20000"/>
              </a:schemeClr>
            </a:solidFill>
            <a:ln w="635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it-IT" dirty="0"/>
            </a:p>
          </p:txBody>
        </p:sp>
        <p:sp>
          <p:nvSpPr>
            <p:cNvPr id="31" name="Rettangolo 30"/>
            <p:cNvSpPr/>
            <p:nvPr/>
          </p:nvSpPr>
          <p:spPr bwMode="auto">
            <a:xfrm>
              <a:off x="922871" y="1636524"/>
              <a:ext cx="964800" cy="4320000"/>
            </a:xfrm>
            <a:prstGeom prst="rect">
              <a:avLst/>
            </a:prstGeom>
            <a:solidFill>
              <a:schemeClr val="bg1">
                <a:lumMod val="85000"/>
                <a:alpha val="20000"/>
              </a:schemeClr>
            </a:solidFill>
            <a:ln w="635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it-IT"/>
            </a:p>
          </p:txBody>
        </p:sp>
        <p:sp>
          <p:nvSpPr>
            <p:cNvPr id="32" name="Rettangolo 31"/>
            <p:cNvSpPr/>
            <p:nvPr/>
          </p:nvSpPr>
          <p:spPr bwMode="auto">
            <a:xfrm>
              <a:off x="4746198" y="1635698"/>
              <a:ext cx="964800" cy="4320000"/>
            </a:xfrm>
            <a:prstGeom prst="rect">
              <a:avLst/>
            </a:prstGeom>
            <a:solidFill>
              <a:schemeClr val="bg1">
                <a:lumMod val="85000"/>
                <a:alpha val="20000"/>
              </a:schemeClr>
            </a:solidFill>
            <a:ln w="635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it-IT"/>
            </a:p>
          </p:txBody>
        </p:sp>
        <p:sp>
          <p:nvSpPr>
            <p:cNvPr id="33" name="CasellaDiTesto 32"/>
            <p:cNvSpPr txBox="1"/>
            <p:nvPr/>
          </p:nvSpPr>
          <p:spPr>
            <a:xfrm>
              <a:off x="948727" y="1270732"/>
              <a:ext cx="936000" cy="261610"/>
            </a:xfrm>
            <a:prstGeom prst="rect">
              <a:avLst/>
            </a:prstGeom>
            <a:solidFill>
              <a:srgbClr val="D9D9D9">
                <a:alpha val="20000"/>
              </a:srgbClr>
            </a:solidFill>
            <a:ln>
              <a:solidFill>
                <a:srgbClr val="D9D9D9">
                  <a:alpha val="20000"/>
                </a:srgbClr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2008</a:t>
              </a:r>
              <a:endParaRPr lang="it-IT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" name="Rettangolo 33"/>
            <p:cNvSpPr/>
            <p:nvPr/>
          </p:nvSpPr>
          <p:spPr bwMode="auto">
            <a:xfrm>
              <a:off x="8565760" y="1627000"/>
              <a:ext cx="964800" cy="4320000"/>
            </a:xfrm>
            <a:prstGeom prst="rect">
              <a:avLst/>
            </a:prstGeom>
            <a:solidFill>
              <a:schemeClr val="bg1">
                <a:lumMod val="85000"/>
                <a:alpha val="20000"/>
              </a:schemeClr>
            </a:solidFill>
            <a:ln w="635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it-IT"/>
            </a:p>
          </p:txBody>
        </p:sp>
        <p:sp>
          <p:nvSpPr>
            <p:cNvPr id="41" name="Rettangolo 40"/>
            <p:cNvSpPr/>
            <p:nvPr/>
          </p:nvSpPr>
          <p:spPr bwMode="auto">
            <a:xfrm>
              <a:off x="10483606" y="1627171"/>
              <a:ext cx="954000" cy="4320000"/>
            </a:xfrm>
            <a:prstGeom prst="rect">
              <a:avLst/>
            </a:prstGeom>
            <a:solidFill>
              <a:schemeClr val="bg1">
                <a:lumMod val="85000"/>
                <a:alpha val="20000"/>
              </a:schemeClr>
            </a:solidFill>
            <a:ln w="635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it-IT"/>
            </a:p>
          </p:txBody>
        </p:sp>
        <p:sp>
          <p:nvSpPr>
            <p:cNvPr id="42" name="CasellaDiTesto 41"/>
            <p:cNvSpPr txBox="1"/>
            <p:nvPr/>
          </p:nvSpPr>
          <p:spPr>
            <a:xfrm>
              <a:off x="1919923" y="1272398"/>
              <a:ext cx="900000" cy="261610"/>
            </a:xfrm>
            <a:prstGeom prst="rect">
              <a:avLst/>
            </a:prstGeom>
            <a:noFill/>
            <a:ln>
              <a:solidFill>
                <a:srgbClr val="D9D9D9">
                  <a:alpha val="20000"/>
                </a:srgbClr>
              </a:solidFill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2009</a:t>
              </a:r>
            </a:p>
          </p:txBody>
        </p:sp>
        <p:sp>
          <p:nvSpPr>
            <p:cNvPr id="46" name="CasellaDiTesto 45"/>
            <p:cNvSpPr txBox="1"/>
            <p:nvPr/>
          </p:nvSpPr>
          <p:spPr>
            <a:xfrm>
              <a:off x="2854913" y="1273217"/>
              <a:ext cx="936000" cy="261610"/>
            </a:xfrm>
            <a:prstGeom prst="rect">
              <a:avLst/>
            </a:prstGeom>
            <a:solidFill>
              <a:srgbClr val="D9D9D9">
                <a:alpha val="20000"/>
              </a:srgbClr>
            </a:solidFill>
            <a:ln>
              <a:solidFill>
                <a:srgbClr val="D9D9D9">
                  <a:alpha val="20000"/>
                </a:srgbClr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2010</a:t>
              </a:r>
              <a:endParaRPr lang="it-IT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7" name="CasellaDiTesto 46"/>
            <p:cNvSpPr txBox="1"/>
            <p:nvPr/>
          </p:nvSpPr>
          <p:spPr>
            <a:xfrm>
              <a:off x="4759616" y="1273217"/>
              <a:ext cx="936000" cy="261610"/>
            </a:xfrm>
            <a:prstGeom prst="rect">
              <a:avLst/>
            </a:prstGeom>
            <a:solidFill>
              <a:srgbClr val="D9D9D9">
                <a:alpha val="20000"/>
              </a:srgbClr>
            </a:solidFill>
            <a:ln>
              <a:solidFill>
                <a:srgbClr val="D9D9D9">
                  <a:alpha val="20000"/>
                </a:srgbClr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2012</a:t>
              </a:r>
              <a:endParaRPr lang="it-IT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8" name="CasellaDiTesto 47"/>
            <p:cNvSpPr txBox="1"/>
            <p:nvPr/>
          </p:nvSpPr>
          <p:spPr>
            <a:xfrm>
              <a:off x="3827425" y="1272064"/>
              <a:ext cx="900000" cy="261610"/>
            </a:xfrm>
            <a:prstGeom prst="rect">
              <a:avLst/>
            </a:prstGeom>
            <a:noFill/>
            <a:ln>
              <a:solidFill>
                <a:srgbClr val="D9D9D9">
                  <a:alpha val="20000"/>
                </a:srgbClr>
              </a:solidFill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2011</a:t>
              </a:r>
            </a:p>
          </p:txBody>
        </p:sp>
        <p:sp>
          <p:nvSpPr>
            <p:cNvPr id="49" name="CasellaDiTesto 48"/>
            <p:cNvSpPr txBox="1"/>
            <p:nvPr/>
          </p:nvSpPr>
          <p:spPr>
            <a:xfrm>
              <a:off x="5737209" y="1270182"/>
              <a:ext cx="900000" cy="261610"/>
            </a:xfrm>
            <a:prstGeom prst="rect">
              <a:avLst/>
            </a:prstGeom>
            <a:noFill/>
            <a:ln>
              <a:solidFill>
                <a:srgbClr val="D9D9D9">
                  <a:alpha val="20000"/>
                </a:srgbClr>
              </a:solidFill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2013</a:t>
              </a:r>
            </a:p>
          </p:txBody>
        </p:sp>
        <p:sp>
          <p:nvSpPr>
            <p:cNvPr id="50" name="CasellaDiTesto 49"/>
            <p:cNvSpPr txBox="1"/>
            <p:nvPr/>
          </p:nvSpPr>
          <p:spPr>
            <a:xfrm>
              <a:off x="6666761" y="1273357"/>
              <a:ext cx="936000" cy="261610"/>
            </a:xfrm>
            <a:prstGeom prst="rect">
              <a:avLst/>
            </a:prstGeom>
            <a:solidFill>
              <a:srgbClr val="D9D9D9">
                <a:alpha val="20000"/>
              </a:srgbClr>
            </a:solidFill>
            <a:ln>
              <a:solidFill>
                <a:srgbClr val="D9D9D9">
                  <a:alpha val="20000"/>
                </a:srgbClr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2014</a:t>
              </a:r>
              <a:endParaRPr lang="it-IT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1" name="CasellaDiTesto 50"/>
            <p:cNvSpPr txBox="1"/>
            <p:nvPr/>
          </p:nvSpPr>
          <p:spPr>
            <a:xfrm>
              <a:off x="7642646" y="1272110"/>
              <a:ext cx="900000" cy="261610"/>
            </a:xfrm>
            <a:prstGeom prst="rect">
              <a:avLst/>
            </a:prstGeom>
            <a:noFill/>
            <a:ln>
              <a:solidFill>
                <a:srgbClr val="D9D9D9">
                  <a:alpha val="20000"/>
                </a:srgbClr>
              </a:solidFill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2015</a:t>
              </a:r>
            </a:p>
          </p:txBody>
        </p:sp>
        <p:sp>
          <p:nvSpPr>
            <p:cNvPr id="52" name="CasellaDiTesto 51"/>
            <p:cNvSpPr txBox="1"/>
            <p:nvPr/>
          </p:nvSpPr>
          <p:spPr>
            <a:xfrm>
              <a:off x="8587283" y="1273855"/>
              <a:ext cx="936000" cy="261610"/>
            </a:xfrm>
            <a:prstGeom prst="rect">
              <a:avLst/>
            </a:prstGeom>
            <a:solidFill>
              <a:srgbClr val="D9D9D9">
                <a:alpha val="20000"/>
              </a:srgbClr>
            </a:solidFill>
            <a:ln>
              <a:solidFill>
                <a:srgbClr val="D9D9D9">
                  <a:alpha val="20000"/>
                </a:srgbClr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2016</a:t>
              </a:r>
              <a:endParaRPr lang="it-IT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3" name="CasellaDiTesto 52"/>
            <p:cNvSpPr txBox="1"/>
            <p:nvPr/>
          </p:nvSpPr>
          <p:spPr>
            <a:xfrm>
              <a:off x="9566817" y="1268760"/>
              <a:ext cx="900000" cy="261610"/>
            </a:xfrm>
            <a:prstGeom prst="rect">
              <a:avLst/>
            </a:prstGeom>
            <a:noFill/>
            <a:ln>
              <a:solidFill>
                <a:srgbClr val="D9D9D9">
                  <a:alpha val="20000"/>
                </a:srgbClr>
              </a:solidFill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2017</a:t>
              </a:r>
            </a:p>
          </p:txBody>
        </p:sp>
        <p:sp>
          <p:nvSpPr>
            <p:cNvPr id="54" name="CasellaDiTesto 53"/>
            <p:cNvSpPr txBox="1"/>
            <p:nvPr/>
          </p:nvSpPr>
          <p:spPr>
            <a:xfrm>
              <a:off x="10492193" y="1268760"/>
              <a:ext cx="936000" cy="261610"/>
            </a:xfrm>
            <a:prstGeom prst="rect">
              <a:avLst/>
            </a:prstGeom>
            <a:solidFill>
              <a:srgbClr val="D9D9D9">
                <a:alpha val="20000"/>
              </a:srgbClr>
            </a:solidFill>
            <a:ln>
              <a:solidFill>
                <a:srgbClr val="D9D9D9">
                  <a:alpha val="20000"/>
                </a:srgbClr>
              </a:solidFill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2018</a:t>
              </a:r>
              <a:endParaRPr lang="it-IT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" name="CasellaDiTesto 22"/>
            <p:cNvSpPr txBox="1"/>
            <p:nvPr/>
          </p:nvSpPr>
          <p:spPr>
            <a:xfrm>
              <a:off x="11463478" y="1268228"/>
              <a:ext cx="540000" cy="261610"/>
            </a:xfrm>
            <a:prstGeom prst="rect">
              <a:avLst/>
            </a:prstGeom>
            <a:noFill/>
            <a:ln>
              <a:solidFill>
                <a:srgbClr val="D9D9D9">
                  <a:alpha val="20000"/>
                </a:srgbClr>
              </a:solidFill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2019</a:t>
              </a:r>
            </a:p>
          </p:txBody>
        </p:sp>
        <p:graphicFrame>
          <p:nvGraphicFramePr>
            <p:cNvPr id="26" name="Grafico 25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418373231"/>
                </p:ext>
              </p:extLst>
            </p:nvPr>
          </p:nvGraphicFramePr>
          <p:xfrm>
            <a:off x="294080" y="1504933"/>
            <a:ext cx="11562560" cy="516442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3012765904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418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1"/>
          <p:cNvSpPr>
            <a:spLocks noGrp="1"/>
          </p:cNvSpPr>
          <p:nvPr>
            <p:ph type="ctrTitle"/>
          </p:nvPr>
        </p:nvSpPr>
        <p:spPr>
          <a:xfrm>
            <a:off x="1433788" y="2877954"/>
            <a:ext cx="5274716" cy="1564614"/>
          </a:xfrm>
        </p:spPr>
        <p:txBody>
          <a:bodyPr/>
          <a:lstStyle/>
          <a:p>
            <a:r>
              <a:rPr lang="it-IT" sz="6000" dirty="0" err="1" smtClean="0"/>
              <a:t>Thank</a:t>
            </a:r>
            <a:r>
              <a:rPr lang="it-IT" sz="6000" dirty="0" smtClean="0"/>
              <a:t> </a:t>
            </a:r>
            <a:r>
              <a:rPr lang="it-IT" sz="6000" dirty="0" err="1" smtClean="0"/>
              <a:t>you</a:t>
            </a:r>
            <a:endParaRPr lang="it-IT" sz="6000" dirty="0"/>
          </a:p>
        </p:txBody>
      </p:sp>
      <p:sp>
        <p:nvSpPr>
          <p:cNvPr id="7" name="Sottotitolo 4"/>
          <p:cNvSpPr>
            <a:spLocks noGrp="1"/>
          </p:cNvSpPr>
          <p:nvPr>
            <p:ph type="subTitle" idx="1"/>
          </p:nvPr>
        </p:nvSpPr>
        <p:spPr>
          <a:xfrm>
            <a:off x="1541365" y="4501190"/>
            <a:ext cx="9337921" cy="1232066"/>
          </a:xfrm>
        </p:spPr>
        <p:txBody>
          <a:bodyPr/>
          <a:lstStyle/>
          <a:p>
            <a:pPr algn="l"/>
            <a:r>
              <a:rPr lang="it-IT" sz="2000" dirty="0" smtClean="0"/>
              <a:t>Chiara Castelli</a:t>
            </a:r>
            <a:br>
              <a:rPr lang="it-IT" sz="2000" dirty="0" smtClean="0"/>
            </a:br>
            <a:r>
              <a:rPr lang="it-IT" sz="2000" dirty="0" smtClean="0"/>
              <a:t>Tel. +39 348 1001107</a:t>
            </a:r>
            <a:br>
              <a:rPr lang="it-IT" sz="2000" dirty="0" smtClean="0"/>
            </a:br>
            <a:r>
              <a:rPr lang="it-IT" sz="2000" dirty="0" smtClean="0">
                <a:hlinkClick r:id="rId2"/>
              </a:rPr>
              <a:t>c.castelli@reply.eu</a:t>
            </a:r>
            <a:r>
              <a:rPr lang="it-IT" sz="2000" dirty="0" smtClean="0"/>
              <a:t/>
            </a:r>
            <a:br>
              <a:rPr lang="it-IT" sz="2000" dirty="0" smtClean="0"/>
            </a:br>
            <a:r>
              <a:rPr lang="it-IT" sz="2000" dirty="0" smtClean="0"/>
              <a:t>www.reply.com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663742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build="p"/>
    </p:bldLst>
  </p:timing>
</p:sld>
</file>

<file path=ppt/theme/theme1.xml><?xml version="1.0" encoding="utf-8"?>
<a:theme xmlns:a="http://schemas.openxmlformats.org/drawingml/2006/main" name="1_Default Design">
  <a:themeElements>
    <a:clrScheme name="1_Default Design 7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3399FF"/>
      </a:accent1>
      <a:accent2>
        <a:srgbClr val="99FFCC"/>
      </a:accent2>
      <a:accent3>
        <a:srgbClr val="FFFFFF"/>
      </a:accent3>
      <a:accent4>
        <a:srgbClr val="000000"/>
      </a:accent4>
      <a:accent5>
        <a:srgbClr val="ADCAFF"/>
      </a:accent5>
      <a:accent6>
        <a:srgbClr val="8AE7B9"/>
      </a:accent6>
      <a:hlink>
        <a:srgbClr val="CC00CC"/>
      </a:hlink>
      <a:folHlink>
        <a:srgbClr val="B2B2B2"/>
      </a:folHlink>
    </a:clrScheme>
    <a:fontScheme name="1_Default Design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28575">
          <a:solidFill>
            <a:srgbClr val="FF0000"/>
          </a:solidFill>
          <a:round/>
          <a:headEnd/>
          <a:tailEnd/>
        </a:ln>
      </a:spPr>
      <a:bodyPr>
        <a:spAutoFit/>
      </a:bodyPr>
      <a:lstStyle>
        <a:defPPr>
          <a:defRPr/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11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Default Design">
  <a:themeElements>
    <a:clrScheme name="1_Default Design 7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3399FF"/>
      </a:accent1>
      <a:accent2>
        <a:srgbClr val="99FFCC"/>
      </a:accent2>
      <a:accent3>
        <a:srgbClr val="FFFFFF"/>
      </a:accent3>
      <a:accent4>
        <a:srgbClr val="000000"/>
      </a:accent4>
      <a:accent5>
        <a:srgbClr val="ADCAFF"/>
      </a:accent5>
      <a:accent6>
        <a:srgbClr val="8AE7B9"/>
      </a:accent6>
      <a:hlink>
        <a:srgbClr val="CC00CC"/>
      </a:hlink>
      <a:folHlink>
        <a:srgbClr val="B2B2B2"/>
      </a:folHlink>
    </a:clrScheme>
    <a:fontScheme name="1_Default Design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28575">
          <a:solidFill>
            <a:srgbClr val="FF0000"/>
          </a:solidFill>
          <a:round/>
          <a:headEnd/>
          <a:tailEnd/>
        </a:ln>
      </a:spPr>
      <a:bodyPr>
        <a:spAutoFit/>
      </a:bodyPr>
      <a:lstStyle>
        <a:defPPr>
          <a:defRPr/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11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Reply">
  <a:themeElements>
    <a:clrScheme name="Impostazioni personalizzate 149">
      <a:dk1>
        <a:srgbClr val="FFFFFF"/>
      </a:dk1>
      <a:lt1>
        <a:srgbClr val="000000"/>
      </a:lt1>
      <a:dk2>
        <a:srgbClr val="053238"/>
      </a:dk2>
      <a:lt2>
        <a:srgbClr val="576B8A"/>
      </a:lt2>
      <a:accent1>
        <a:srgbClr val="C6D1E2"/>
      </a:accent1>
      <a:accent2>
        <a:srgbClr val="5A6F90"/>
      </a:accent2>
      <a:accent3>
        <a:srgbClr val="84D896"/>
      </a:accent3>
      <a:accent4>
        <a:srgbClr val="22C0BD"/>
      </a:accent4>
      <a:accent5>
        <a:srgbClr val="6375B3"/>
      </a:accent5>
      <a:accent6>
        <a:srgbClr val="8BB4FF"/>
      </a:accent6>
      <a:hlink>
        <a:srgbClr val="FFFE50"/>
      </a:hlink>
      <a:folHlink>
        <a:srgbClr val="FFC100"/>
      </a:folHlink>
    </a:clrScheme>
    <a:fontScheme name="Office classico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>
          <a:solidFill>
            <a:srgbClr val="FFFFFF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4" id="{097ED64C-1469-4E9B-A6EE-E169F18D7DB3}" vid="{B73C506B-0DF6-4CFA-9B1D-8AAF7C797600}"/>
    </a:ext>
  </a:extLst>
</a:theme>
</file>

<file path=ppt/theme/theme4.xml><?xml version="1.0" encoding="utf-8"?>
<a:theme xmlns:a="http://schemas.openxmlformats.org/drawingml/2006/main" name="1_Reply">
  <a:themeElements>
    <a:clrScheme name="Impostazioni personalizzate 149">
      <a:dk1>
        <a:srgbClr val="FFFFFF"/>
      </a:dk1>
      <a:lt1>
        <a:srgbClr val="000000"/>
      </a:lt1>
      <a:dk2>
        <a:srgbClr val="053238"/>
      </a:dk2>
      <a:lt2>
        <a:srgbClr val="576B8A"/>
      </a:lt2>
      <a:accent1>
        <a:srgbClr val="C6D1E2"/>
      </a:accent1>
      <a:accent2>
        <a:srgbClr val="5A6F90"/>
      </a:accent2>
      <a:accent3>
        <a:srgbClr val="84D896"/>
      </a:accent3>
      <a:accent4>
        <a:srgbClr val="22C0BD"/>
      </a:accent4>
      <a:accent5>
        <a:srgbClr val="6375B3"/>
      </a:accent5>
      <a:accent6>
        <a:srgbClr val="8BB4FF"/>
      </a:accent6>
      <a:hlink>
        <a:srgbClr val="FFFE50"/>
      </a:hlink>
      <a:folHlink>
        <a:srgbClr val="FFC100"/>
      </a:folHlink>
    </a:clrScheme>
    <a:fontScheme name="Office classico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>
          <a:solidFill>
            <a:srgbClr val="FFFFFF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4" id="{097ED64C-1469-4E9B-A6EE-E169F18D7DB3}" vid="{B73C506B-0DF6-4CFA-9B1D-8AAF7C797600}"/>
    </a:ext>
  </a:extLst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Watermark</Template>
  <TotalTime>29426</TotalTime>
  <Words>960</Words>
  <Application>Microsoft Office PowerPoint</Application>
  <PresentationFormat>Widescreen</PresentationFormat>
  <Paragraphs>730</Paragraphs>
  <Slides>10</Slides>
  <Notes>5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4</vt:i4>
      </vt:variant>
      <vt:variant>
        <vt:lpstr>Titoli diapositive</vt:lpstr>
      </vt:variant>
      <vt:variant>
        <vt:i4>10</vt:i4>
      </vt:variant>
    </vt:vector>
  </HeadingPairs>
  <TitlesOfParts>
    <vt:vector size="18" baseType="lpstr">
      <vt:lpstr>Arial</vt:lpstr>
      <vt:lpstr>Arial Black</vt:lpstr>
      <vt:lpstr>Verdana</vt:lpstr>
      <vt:lpstr>Wingdings</vt:lpstr>
      <vt:lpstr>1_Default Design</vt:lpstr>
      <vt:lpstr>2_Default Design</vt:lpstr>
      <vt:lpstr>Reply</vt:lpstr>
      <vt:lpstr>1_Reply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Thank you</vt:lpstr>
    </vt:vector>
  </TitlesOfParts>
  <Company>Reply Consulting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Dati Mensili Osservatorio Stampa</dc:title>
  <dc:creator>FCP</dc:creator>
  <cp:lastModifiedBy>Selvaggi Laura</cp:lastModifiedBy>
  <cp:revision>2135</cp:revision>
  <cp:lastPrinted>2019-03-20T09:48:17Z</cp:lastPrinted>
  <dcterms:created xsi:type="dcterms:W3CDTF">2006-03-29T09:09:15Z</dcterms:created>
  <dcterms:modified xsi:type="dcterms:W3CDTF">2019-03-20T15:01:21Z</dcterms:modified>
</cp:coreProperties>
</file>