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63" r:id="rId2"/>
    <p:sldMasterId id="2147483696" r:id="rId3"/>
    <p:sldMasterId id="2147483712" r:id="rId4"/>
  </p:sldMasterIdLst>
  <p:notesMasterIdLst>
    <p:notesMasterId r:id="rId22"/>
  </p:notesMasterIdLst>
  <p:handoutMasterIdLst>
    <p:handoutMasterId r:id="rId23"/>
  </p:handoutMasterIdLst>
  <p:sldIdLst>
    <p:sldId id="421" r:id="rId5"/>
    <p:sldId id="389" r:id="rId6"/>
    <p:sldId id="410" r:id="rId7"/>
    <p:sldId id="426" r:id="rId8"/>
    <p:sldId id="422" r:id="rId9"/>
    <p:sldId id="423" r:id="rId10"/>
    <p:sldId id="413" r:id="rId11"/>
    <p:sldId id="414" r:id="rId12"/>
    <p:sldId id="432" r:id="rId13"/>
    <p:sldId id="428" r:id="rId14"/>
    <p:sldId id="427" r:id="rId15"/>
    <p:sldId id="416" r:id="rId16"/>
    <p:sldId id="417" r:id="rId17"/>
    <p:sldId id="429" r:id="rId18"/>
    <p:sldId id="430" r:id="rId19"/>
    <p:sldId id="431" r:id="rId20"/>
    <p:sldId id="408" r:id="rId21"/>
  </p:sldIdLst>
  <p:sldSz cx="12192000" cy="6858000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stelli Chiara" initials="CC" lastIdx="3" clrIdx="0"/>
  <p:cmAuthor id="1" name="Selvaggi Laura" initials="SL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6B8A"/>
    <a:srgbClr val="FFCB25"/>
    <a:srgbClr val="FFB400"/>
    <a:srgbClr val="DBE2ED"/>
    <a:srgbClr val="FDE88D"/>
    <a:srgbClr val="FFD88B"/>
    <a:srgbClr val="EE832A"/>
    <a:srgbClr val="FFB219"/>
    <a:srgbClr val="FFDC95"/>
    <a:srgbClr val="BAC5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85" autoAdjust="0"/>
    <p:restoredTop sz="94434" autoAdjust="0"/>
  </p:normalViewPr>
  <p:slideViewPr>
    <p:cSldViewPr>
      <p:cViewPr varScale="1">
        <p:scale>
          <a:sx n="71" d="100"/>
          <a:sy n="71" d="100"/>
        </p:scale>
        <p:origin x="738" y="60"/>
      </p:cViewPr>
      <p:guideLst>
        <p:guide orient="horz" pos="2160"/>
        <p:guide pos="384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-3054" y="-108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Stampa\2018\09.%20Settembre\Output_Report%20Settembre%2018\x_PRESENTAZIONE%20Settembre%202018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9529354167516625E-2"/>
          <c:y val="1.6894490305093244E-2"/>
          <c:w val="0.92907168210191338"/>
          <c:h val="0.80763756103449214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'Pag 3'!$R$2:$R$4</c:f>
              <c:strCache>
                <c:ptCount val="3"/>
                <c:pt idx="0">
                  <c:v>Fatturato totale</c:v>
                </c:pt>
                <c:pt idx="2">
                  <c:v>2018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 Progressivo</c:v>
                </c:pt>
              </c:strCache>
            </c:strRef>
          </c:cat>
          <c:val>
            <c:numRef>
              <c:f>'Pag 3'!$R$5:$R$13</c:f>
              <c:numCache>
                <c:formatCode>#,##0</c:formatCode>
                <c:ptCount val="9"/>
                <c:pt idx="0">
                  <c:v>37169.624089442514</c:v>
                </c:pt>
                <c:pt idx="1">
                  <c:v>40961.089448288287</c:v>
                </c:pt>
                <c:pt idx="2">
                  <c:v>52034.352856455691</c:v>
                </c:pt>
                <c:pt idx="3">
                  <c:v>46620.499160304753</c:v>
                </c:pt>
                <c:pt idx="4">
                  <c:v>50586.151781552893</c:v>
                </c:pt>
                <c:pt idx="5">
                  <c:v>48407.080115510355</c:v>
                </c:pt>
                <c:pt idx="6">
                  <c:v>38566.958785577415</c:v>
                </c:pt>
                <c:pt idx="7">
                  <c:v>26530.859321004136</c:v>
                </c:pt>
                <c:pt idx="8">
                  <c:v>46199.524810839255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DE9-4AE2-965F-93B7BC84BE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8111440"/>
        <c:axId val="169429920"/>
      </c:barChart>
      <c:lineChart>
        <c:grouping val="standard"/>
        <c:varyColors val="0"/>
        <c:ser>
          <c:idx val="0"/>
          <c:order val="0"/>
          <c:tx>
            <c:strRef>
              <c:f>'Pag 3'!$Q$2:$Q$4</c:f>
              <c:strCache>
                <c:ptCount val="3"/>
                <c:pt idx="0">
                  <c:v>Fatturato totale</c:v>
                </c:pt>
                <c:pt idx="2">
                  <c:v>2017</c:v>
                </c:pt>
              </c:strCache>
            </c:strRef>
          </c:tx>
          <c:spPr>
            <a:ln w="28575" cap="rnd">
              <a:solidFill>
                <a:srgbClr val="576B8A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i="0" u="none" strike="noStrike" baseline="0">
                    <a:solidFill>
                      <a:srgbClr val="333333"/>
                    </a:solidFill>
                    <a:latin typeface="Arial"/>
                    <a:ea typeface="Arial"/>
                    <a:cs typeface="Arial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 Progressivo</c:v>
                </c:pt>
              </c:strCache>
            </c:strRef>
          </c:cat>
          <c:val>
            <c:numRef>
              <c:f>'Pag 3'!$Q$5:$Q$16</c:f>
              <c:numCache>
                <c:formatCode>#,##0</c:formatCode>
                <c:ptCount val="12"/>
                <c:pt idx="0">
                  <c:v>40203.254653710188</c:v>
                </c:pt>
                <c:pt idx="1">
                  <c:v>45117.397903047939</c:v>
                </c:pt>
                <c:pt idx="2">
                  <c:v>57837.725481745241</c:v>
                </c:pt>
                <c:pt idx="3">
                  <c:v>48403.571343315474</c:v>
                </c:pt>
                <c:pt idx="4">
                  <c:v>55271.839072040035</c:v>
                </c:pt>
                <c:pt idx="5">
                  <c:v>49199.773014135164</c:v>
                </c:pt>
                <c:pt idx="6">
                  <c:v>38960.337880752952</c:v>
                </c:pt>
                <c:pt idx="7">
                  <c:v>27011.728469476147</c:v>
                </c:pt>
                <c:pt idx="8">
                  <c:v>51202.515120911703</c:v>
                </c:pt>
                <c:pt idx="9">
                  <c:v>56397.292877013591</c:v>
                </c:pt>
                <c:pt idx="10">
                  <c:v>61066.783511135422</c:v>
                </c:pt>
                <c:pt idx="11">
                  <c:v>62544.70655014371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FDE9-4AE2-965F-93B7BC84BE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8111440"/>
        <c:axId val="169429920"/>
      </c:lineChart>
      <c:catAx>
        <c:axId val="168111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300" b="0" i="0" u="none" strike="noStrike" baseline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169429920"/>
        <c:crosses val="autoZero"/>
        <c:auto val="1"/>
        <c:lblAlgn val="ctr"/>
        <c:lblOffset val="100"/>
        <c:noMultiLvlLbl val="0"/>
      </c:catAx>
      <c:valAx>
        <c:axId val="169429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1300" b="0" i="0" u="none" strike="noStrike" baseline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16811144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it-I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3"/>
          <c:order val="1"/>
          <c:tx>
            <c:strRef>
              <c:f>'Pag 3'!$U$2:$U$4</c:f>
              <c:strCache>
                <c:ptCount val="3"/>
                <c:pt idx="0">
                  <c:v>Totale Avvisi</c:v>
                </c:pt>
                <c:pt idx="2">
                  <c:v>2018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 Progressivo</c:v>
                </c:pt>
              </c:strCache>
            </c:strRef>
          </c:cat>
          <c:val>
            <c:numRef>
              <c:f>'Pag 3'!$U$5:$U$13</c:f>
              <c:numCache>
                <c:formatCode>#,##0</c:formatCode>
                <c:ptCount val="9"/>
                <c:pt idx="0">
                  <c:v>27410.065734123826</c:v>
                </c:pt>
                <c:pt idx="1">
                  <c:v>28732.509585455908</c:v>
                </c:pt>
                <c:pt idx="2">
                  <c:v>36361.299166535246</c:v>
                </c:pt>
                <c:pt idx="3">
                  <c:v>34618.811198757132</c:v>
                </c:pt>
                <c:pt idx="4">
                  <c:v>36516.72966799506</c:v>
                </c:pt>
                <c:pt idx="5">
                  <c:v>34583.477056575764</c:v>
                </c:pt>
                <c:pt idx="6">
                  <c:v>32063.389409225372</c:v>
                </c:pt>
                <c:pt idx="7">
                  <c:v>24671.481153422195</c:v>
                </c:pt>
                <c:pt idx="8">
                  <c:v>34112.791830184637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9B6-4CE4-A12D-7D2E395F51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9430704"/>
        <c:axId val="169431096"/>
      </c:barChart>
      <c:lineChart>
        <c:grouping val="standard"/>
        <c:varyColors val="0"/>
        <c:ser>
          <c:idx val="2"/>
          <c:order val="0"/>
          <c:tx>
            <c:strRef>
              <c:f>'Pag 3'!$T$2:$T$4</c:f>
              <c:strCache>
                <c:ptCount val="3"/>
                <c:pt idx="0">
                  <c:v>Totale Avvisi</c:v>
                </c:pt>
                <c:pt idx="2">
                  <c:v>2017</c:v>
                </c:pt>
              </c:strCache>
            </c:strRef>
          </c:tx>
          <c:spPr>
            <a:ln w="28575" cap="rnd">
              <a:solidFill>
                <a:srgbClr val="576B8A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00" b="1" i="0" u="none" strike="noStrike" baseline="0">
                    <a:solidFill>
                      <a:srgbClr val="333333"/>
                    </a:solidFill>
                    <a:latin typeface="Arial"/>
                    <a:ea typeface="Arial"/>
                    <a:cs typeface="Arial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 Progressivo</c:v>
                </c:pt>
              </c:strCache>
            </c:strRef>
          </c:cat>
          <c:val>
            <c:numRef>
              <c:f>'Pag 3'!$T$5:$T$16</c:f>
              <c:numCache>
                <c:formatCode>#,##0</c:formatCode>
                <c:ptCount val="12"/>
                <c:pt idx="0">
                  <c:v>27667.437978347767</c:v>
                </c:pt>
                <c:pt idx="1">
                  <c:v>29928.437171849517</c:v>
                </c:pt>
                <c:pt idx="2">
                  <c:v>36427.578906977396</c:v>
                </c:pt>
                <c:pt idx="3">
                  <c:v>34447.525509417675</c:v>
                </c:pt>
                <c:pt idx="4">
                  <c:v>36590.628578118893</c:v>
                </c:pt>
                <c:pt idx="5">
                  <c:v>33372.93890083069</c:v>
                </c:pt>
                <c:pt idx="6">
                  <c:v>31288.872735723657</c:v>
                </c:pt>
                <c:pt idx="7">
                  <c:v>23689.504965415792</c:v>
                </c:pt>
                <c:pt idx="8">
                  <c:v>34443.653352081448</c:v>
                </c:pt>
                <c:pt idx="9">
                  <c:v>36678.926955455521</c:v>
                </c:pt>
                <c:pt idx="10">
                  <c:v>38486.011526341958</c:v>
                </c:pt>
                <c:pt idx="11">
                  <c:v>42720.393369894809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79B6-4CE4-A12D-7D2E395F51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9430704"/>
        <c:axId val="169431096"/>
      </c:lineChart>
      <c:catAx>
        <c:axId val="169430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300" b="0" i="0" u="none" strike="noStrike" baseline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169431096"/>
        <c:crosses val="autoZero"/>
        <c:auto val="1"/>
        <c:lblAlgn val="ctr"/>
        <c:lblOffset val="100"/>
        <c:noMultiLvlLbl val="0"/>
      </c:catAx>
      <c:valAx>
        <c:axId val="169431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>
              <a:defRPr sz="13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169430704"/>
        <c:crosses val="autoZero"/>
        <c:crossBetween val="between"/>
        <c:majorUnit val="1000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300" b="1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it-IT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5101893903915533E-2"/>
          <c:y val="3.6640960902372746E-2"/>
          <c:w val="0.88044395426110844"/>
          <c:h val="0.7803532783559240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'Pag 7 P tot'!$W$20</c:f>
              <c:strCache>
                <c:ptCount val="1"/>
                <c:pt idx="0">
                  <c:v>Settimanali</c:v>
                </c:pt>
              </c:strCache>
            </c:strRef>
          </c:tx>
          <c:spPr>
            <a:solidFill>
              <a:srgbClr val="576B8A"/>
            </a:solidFill>
            <a:ln>
              <a:noFill/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00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'Pag 7 P tot'!$X$19:$Y$19</c:f>
              <c:numCache>
                <c:formatCode>mmm\-yy</c:formatCode>
                <c:ptCount val="2"/>
                <c:pt idx="0">
                  <c:v>42979</c:v>
                </c:pt>
                <c:pt idx="1">
                  <c:v>43344</c:v>
                </c:pt>
              </c:numCache>
            </c:numRef>
          </c:cat>
          <c:val>
            <c:numRef>
              <c:f>'Pag 7 P tot'!$X$20:$Y$20</c:f>
              <c:numCache>
                <c:formatCode>#,##0</c:formatCode>
                <c:ptCount val="2"/>
                <c:pt idx="0">
                  <c:v>19695</c:v>
                </c:pt>
                <c:pt idx="1">
                  <c:v>18762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A16-4239-A0C1-F77DD2939C26}"/>
            </c:ext>
          </c:extLst>
        </c:ser>
        <c:ser>
          <c:idx val="1"/>
          <c:order val="1"/>
          <c:tx>
            <c:strRef>
              <c:f>'Pag 7 P tot'!$W$21</c:f>
              <c:strCache>
                <c:ptCount val="1"/>
                <c:pt idx="0">
                  <c:v>Mensili</c:v>
                </c:pt>
              </c:strCache>
            </c:strRef>
          </c:tx>
          <c:spPr>
            <a:solidFill>
              <a:srgbClr val="FFC00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00" b="1" i="0" u="none" strike="noStrike" baseline="0">
                    <a:solidFill>
                      <a:srgbClr val="333333"/>
                    </a:solidFill>
                    <a:latin typeface="Arial"/>
                    <a:ea typeface="Arial"/>
                    <a:cs typeface="Arial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'Pag 7 P tot'!$X$19:$Y$19</c:f>
              <c:numCache>
                <c:formatCode>mmm\-yy</c:formatCode>
                <c:ptCount val="2"/>
                <c:pt idx="0">
                  <c:v>42979</c:v>
                </c:pt>
                <c:pt idx="1">
                  <c:v>43344</c:v>
                </c:pt>
              </c:numCache>
            </c:numRef>
          </c:cat>
          <c:val>
            <c:numRef>
              <c:f>'Pag 7 P tot'!$X$21:$Y$21</c:f>
              <c:numCache>
                <c:formatCode>#,##0</c:formatCode>
                <c:ptCount val="2"/>
                <c:pt idx="0">
                  <c:v>18030</c:v>
                </c:pt>
                <c:pt idx="1">
                  <c:v>15419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A16-4239-A0C1-F77DD2939C26}"/>
            </c:ext>
          </c:extLst>
        </c:ser>
        <c:ser>
          <c:idx val="2"/>
          <c:order val="2"/>
          <c:tx>
            <c:strRef>
              <c:f>'Pag 7 P tot'!$W$22</c:f>
              <c:strCache>
                <c:ptCount val="1"/>
                <c:pt idx="0">
                  <c:v>Altre periodicità</c:v>
                </c:pt>
              </c:strCache>
            </c:strRef>
          </c:tx>
          <c:spPr>
            <a:solidFill>
              <a:srgbClr val="92D05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00" b="1" i="0" u="none" strike="noStrike" baseline="0">
                    <a:solidFill>
                      <a:srgbClr val="333333"/>
                    </a:solidFill>
                    <a:latin typeface="Arial"/>
                    <a:ea typeface="Arial"/>
                    <a:cs typeface="Arial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'Pag 7 P tot'!$X$19:$Y$19</c:f>
              <c:numCache>
                <c:formatCode>mmm\-yy</c:formatCode>
                <c:ptCount val="2"/>
                <c:pt idx="0">
                  <c:v>42979</c:v>
                </c:pt>
                <c:pt idx="1">
                  <c:v>43344</c:v>
                </c:pt>
              </c:numCache>
            </c:numRef>
          </c:cat>
          <c:val>
            <c:numRef>
              <c:f>'Pag 7 P tot'!$X$22:$Y$22</c:f>
              <c:numCache>
                <c:formatCode>#,##0</c:formatCode>
                <c:ptCount val="2"/>
                <c:pt idx="0">
                  <c:v>2341</c:v>
                </c:pt>
                <c:pt idx="1">
                  <c:v>1182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A16-4239-A0C1-F77DD2939C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  <c:axId val="202250416"/>
        <c:axId val="202250808"/>
      </c:barChart>
      <c:catAx>
        <c:axId val="202250416"/>
        <c:scaling>
          <c:orientation val="minMax"/>
        </c:scaling>
        <c:delete val="0"/>
        <c:axPos val="b"/>
        <c:numFmt formatCode="mmm\-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300" b="0" i="0" u="none" strike="noStrike" baseline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202250808"/>
        <c:crosses val="autoZero"/>
        <c:auto val="0"/>
        <c:lblAlgn val="ctr"/>
        <c:lblOffset val="100"/>
        <c:noMultiLvlLbl val="0"/>
      </c:catAx>
      <c:valAx>
        <c:axId val="202250808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one"/>
        <c:spPr>
          <a:ln w="9525">
            <a:noFill/>
          </a:ln>
        </c:spPr>
        <c:crossAx val="2022504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3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it-IT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4CA06CC-DF2B-4766-BFC7-FDC658E828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560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2950"/>
            <a:ext cx="661828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6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C1303C6-5D75-4EB5-AB33-C6E03672B9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796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7379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emf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emf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7383598"/>
      </p:ext>
    </p:extLst>
  </p:cSld>
  <p:clrMapOvr>
    <a:masterClrMapping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1459494"/>
      </p:ext>
    </p:extLst>
  </p:cSld>
  <p:clrMapOvr>
    <a:masterClrMapping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63151"/>
      </p:ext>
    </p:extLst>
  </p:cSld>
  <p:clrMapOvr>
    <a:masterClrMapping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4006452"/>
      </p:ext>
    </p:extLst>
  </p:cSld>
  <p:clrMapOvr>
    <a:masterClrMapping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414115"/>
      </p:ext>
    </p:extLst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4929287"/>
      </p:ext>
    </p:extLst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348115"/>
      </p:ext>
    </p:extLst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5745735"/>
      </p:ext>
    </p:extLst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196655"/>
      </p:ext>
    </p:extLst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176967"/>
      </p:ext>
    </p:extLst>
  </p:cSld>
  <p:clrMapOvr>
    <a:masterClrMapping/>
  </p:clrMapOvr>
  <p:transition spd="med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779852"/>
      </p:ext>
    </p:extLst>
  </p:cSld>
  <p:clrMapOvr>
    <a:masterClrMapping/>
  </p:clrMapOvr>
  <p:transition spd="med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2665872679"/>
      </p:ext>
    </p:extLst>
  </p:cSld>
  <p:clrMapOvr>
    <a:masterClrMapping/>
  </p:clrMapOvr>
  <p:transition spd="med"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589816"/>
      </p:ext>
    </p:extLst>
  </p:cSld>
  <p:clrMapOvr>
    <a:masterClrMapping/>
  </p:clrMapOvr>
  <p:transition spd="med"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7826689"/>
      </p:ext>
    </p:extLst>
  </p:cSld>
  <p:clrMapOvr>
    <a:masterClrMapping/>
  </p:clrMapOvr>
  <p:transition spd="med"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9306583"/>
      </p:ext>
    </p:extLst>
  </p:cSld>
  <p:clrMapOvr>
    <a:masterClrMapping/>
  </p:clrMapOvr>
  <p:transition spd="med"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50887"/>
      </p:ext>
    </p:extLst>
  </p:cSld>
  <p:clrMapOvr>
    <a:masterClrMapping/>
  </p:clrMapOvr>
  <p:transition spd="med"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2738116"/>
      </p:ext>
    </p:extLst>
  </p:cSld>
  <p:clrMapOvr>
    <a:masterClrMapping/>
  </p:clrMapOvr>
  <p:transition spd="med"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409807"/>
      </p:ext>
    </p:extLst>
  </p:cSld>
  <p:clrMapOvr>
    <a:masterClrMapping/>
  </p:clrMapOvr>
  <p:transition spd="med"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837974"/>
      </p:ext>
    </p:extLst>
  </p:cSld>
  <p:clrMapOvr>
    <a:masterClrMapping/>
  </p:clrMapOvr>
  <p:transition spd="med"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4045"/>
      </p:ext>
    </p:extLst>
  </p:cSld>
  <p:clrMapOvr>
    <a:masterClrMapping/>
  </p:clrMapOvr>
  <p:transition spd="med"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0230347"/>
      </p:ext>
    </p:extLst>
  </p:cSld>
  <p:clrMapOvr>
    <a:masterClrMapping/>
  </p:clrMapOvr>
  <p:transition spd="med"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677282"/>
      </p:ext>
    </p:extLst>
  </p:cSld>
  <p:clrMapOvr>
    <a:masterClrMapping/>
  </p:clrMapOvr>
  <p:transition spd="med"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808767"/>
      </p:ext>
    </p:extLst>
  </p:cSld>
  <p:clrMapOvr>
    <a:masterClrMapping/>
  </p:clrMapOvr>
  <p:transition spd="med"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3021146096"/>
      </p:ext>
    </p:extLst>
  </p:cSld>
  <p:clrMapOvr>
    <a:masterClrMapping/>
  </p:clrMapOvr>
  <p:transition spd="med"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en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29694" y="1006476"/>
            <a:ext cx="11128415" cy="4500563"/>
          </a:xfrm>
          <a:prstGeom prst="rect">
            <a:avLst/>
          </a:prstGeom>
        </p:spPr>
        <p:txBody>
          <a:bodyPr/>
          <a:lstStyle>
            <a:lvl1pPr marL="174625" indent="-174625">
              <a:spcAft>
                <a:spcPts val="115"/>
              </a:spcAft>
              <a:buFont typeface="Arial" pitchFamily="34" charset="0"/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6688" indent="-166688">
              <a:spcAft>
                <a:spcPts val="115"/>
              </a:spcAft>
              <a:tabLst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77800" indent="-177800">
              <a:spcAft>
                <a:spcPts val="115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7800" indent="-177800">
              <a:spcAft>
                <a:spcPts val="115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4625" indent="-174625">
              <a:spcAft>
                <a:spcPts val="115"/>
              </a:spcAft>
              <a:buFont typeface="Arial" pitchFamily="34" charset="0"/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Titolo 1"/>
          <p:cNvSpPr>
            <a:spLocks noGrp="1"/>
          </p:cNvSpPr>
          <p:nvPr>
            <p:ph type="title" hasCustomPrompt="1"/>
          </p:nvPr>
        </p:nvSpPr>
        <p:spPr>
          <a:xfrm>
            <a:off x="629693" y="249387"/>
            <a:ext cx="11148321" cy="583127"/>
          </a:xfrm>
          <a:prstGeom prst="rect">
            <a:avLst/>
          </a:prstGeom>
        </p:spPr>
        <p:txBody>
          <a:bodyPr/>
          <a:lstStyle>
            <a:lvl1pPr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text styles</a:t>
            </a:r>
            <a:endParaRPr lang="it-IT" dirty="0"/>
          </a:p>
        </p:txBody>
      </p:sp>
      <p:pic>
        <p:nvPicPr>
          <p:cNvPr id="2050" name="Picture 2" descr="C:\MARKETING\PROGETTI\PPT REPLY TEMPLATE\elements\omini tutti colori 3d\green\reply_3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218902" y="6283327"/>
            <a:ext cx="5218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smtClean="0">
                <a:solidFill>
                  <a:srgbClr val="000000"/>
                </a:solidFill>
              </a:rPr>
              <a:pPr algn="r"/>
              <a:t>‹N›</a:t>
            </a:fld>
            <a:endParaRPr lang="it-IT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62301"/>
      </p:ext>
    </p:extLst>
  </p:cSld>
  <p:clrMapOvr>
    <a:masterClrMapping/>
  </p:clrMapOvr>
  <p:transition spd="med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54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373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085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118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208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259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414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273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254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94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109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6523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920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4142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389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54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102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186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511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885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757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374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49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8423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948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9622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970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01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06224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8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sp>
        <p:nvSpPr>
          <p:cNvPr id="2" name="Rettangolo 1"/>
          <p:cNvSpPr/>
          <p:nvPr userDrawn="1"/>
        </p:nvSpPr>
        <p:spPr>
          <a:xfrm>
            <a:off x="217095" y="6137095"/>
            <a:ext cx="3802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3005305-56AA-41FB-8E52-9E09D388040D}" type="slidenum">
              <a:rPr lang="it-IT" sz="1100" smtClean="0">
                <a:solidFill>
                  <a:srgbClr val="000000"/>
                </a:solidFill>
              </a:rPr>
              <a:pPr/>
              <a:t>‹N›</a:t>
            </a:fld>
            <a:endParaRPr lang="it-IT" sz="1100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5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5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47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218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911424" y="2198485"/>
            <a:ext cx="10081120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sz="4400" dirty="0"/>
              <a:t>PRESENTAZIONE </a:t>
            </a:r>
            <a:endParaRPr lang="it-IT" sz="4400" dirty="0" smtClean="0"/>
          </a:p>
          <a:p>
            <a:r>
              <a:rPr lang="it-IT" sz="4400" dirty="0" smtClean="0"/>
              <a:t>DATI settembre 2018</a:t>
            </a:r>
            <a:r>
              <a:rPr lang="it-IT" sz="4400" dirty="0"/>
              <a:t/>
            </a:r>
            <a:br>
              <a:rPr lang="it-IT" sz="4400" dirty="0"/>
            </a:br>
            <a:endParaRPr lang="it-IT" sz="2000" dirty="0" smtClean="0"/>
          </a:p>
          <a:p>
            <a:endParaRPr lang="it-IT" sz="4400" dirty="0" smtClean="0"/>
          </a:p>
          <a:p>
            <a:r>
              <a:rPr lang="it-IT" sz="4400" i="1" dirty="0" smtClean="0"/>
              <a:t>OSSERVATORIO DEGLI INVESTIMENTI PUBBLICITARI </a:t>
            </a:r>
            <a:r>
              <a:rPr lang="it-IT" sz="4400" i="1" dirty="0"/>
              <a:t>SULLA STAMPA</a:t>
            </a: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958660" y="5654869"/>
            <a:ext cx="7585612" cy="438427"/>
          </a:xfrm>
        </p:spPr>
        <p:txBody>
          <a:bodyPr/>
          <a:lstStyle/>
          <a:p>
            <a:r>
              <a:rPr lang="it-IT" sz="2000" dirty="0" smtClean="0"/>
              <a:t>Milano, 26 ottobre 2018</a:t>
            </a:r>
            <a:endParaRPr lang="it-IT" sz="2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424" y="373634"/>
            <a:ext cx="3425003" cy="179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02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7491499"/>
              </p:ext>
            </p:extLst>
          </p:nvPr>
        </p:nvGraphicFramePr>
        <p:xfrm>
          <a:off x="751297" y="345267"/>
          <a:ext cx="10728000" cy="2503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708833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QUOTIDIANE NUOVE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Settembre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Nessuna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10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4748567"/>
              </p:ext>
            </p:extLst>
          </p:nvPr>
        </p:nvGraphicFramePr>
        <p:xfrm>
          <a:off x="751297" y="3738404"/>
          <a:ext cx="10728000" cy="2514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719296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QUOTIDIANE CHIUSE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Settembre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Avvisatore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Marittimo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 (</a:t>
                      </a:r>
                      <a:r>
                        <a:rPr lang="de-DE" sz="1800" b="1" i="0" baseline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Dic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61153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4000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– Totale Fatturato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e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Spazi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uppo 6"/>
          <p:cNvGrpSpPr/>
          <p:nvPr/>
        </p:nvGrpSpPr>
        <p:grpSpPr>
          <a:xfrm>
            <a:off x="509162" y="6476630"/>
            <a:ext cx="10404054" cy="261610"/>
            <a:chOff x="509162" y="6476630"/>
            <a:chExt cx="10404054" cy="261610"/>
          </a:xfrm>
        </p:grpSpPr>
        <p:grpSp>
          <p:nvGrpSpPr>
            <p:cNvPr id="21" name="Gruppo 20"/>
            <p:cNvGrpSpPr/>
            <p:nvPr/>
          </p:nvGrpSpPr>
          <p:grpSpPr>
            <a:xfrm>
              <a:off x="8010872" y="6476630"/>
              <a:ext cx="2902344" cy="261610"/>
              <a:chOff x="7968208" y="6476630"/>
              <a:chExt cx="2902344" cy="261610"/>
            </a:xfrm>
          </p:grpSpPr>
          <p:sp>
            <p:nvSpPr>
              <p:cNvPr id="12" name="CasellaDiTesto 11"/>
              <p:cNvSpPr txBox="1"/>
              <p:nvPr/>
            </p:nvSpPr>
            <p:spPr>
              <a:xfrm>
                <a:off x="8289384" y="6476630"/>
                <a:ext cx="4972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2017 </a:t>
                </a:r>
                <a:endParaRPr lang="en-US" dirty="0"/>
              </a:p>
            </p:txBody>
          </p:sp>
          <p:sp>
            <p:nvSpPr>
              <p:cNvPr id="13" name="Rettangolo 12"/>
              <p:cNvSpPr/>
              <p:nvPr/>
            </p:nvSpPr>
            <p:spPr bwMode="auto">
              <a:xfrm>
                <a:off x="7968208" y="6525557"/>
                <a:ext cx="288032" cy="163757"/>
              </a:xfrm>
              <a:prstGeom prst="rect">
                <a:avLst/>
              </a:prstGeom>
              <a:solidFill>
                <a:srgbClr val="576B8A"/>
              </a:solidFill>
              <a:ln w="28575">
                <a:solidFill>
                  <a:srgbClr val="576B8A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" name="CasellaDiTesto 13"/>
              <p:cNvSpPr txBox="1"/>
              <p:nvPr/>
            </p:nvSpPr>
            <p:spPr>
              <a:xfrm>
                <a:off x="9305880" y="6476630"/>
                <a:ext cx="4972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2018 </a:t>
                </a:r>
                <a:endParaRPr lang="en-US" dirty="0"/>
              </a:p>
            </p:txBody>
          </p:sp>
          <p:sp>
            <p:nvSpPr>
              <p:cNvPr id="15" name="Rettangolo 14"/>
              <p:cNvSpPr/>
              <p:nvPr/>
            </p:nvSpPr>
            <p:spPr bwMode="auto">
              <a:xfrm>
                <a:off x="9002608" y="6525557"/>
                <a:ext cx="288032" cy="163757"/>
              </a:xfrm>
              <a:prstGeom prst="rect">
                <a:avLst/>
              </a:prstGeom>
              <a:solidFill>
                <a:srgbClr val="FFB400"/>
              </a:solidFill>
              <a:ln w="28575">
                <a:solidFill>
                  <a:srgbClr val="FFB400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9" name="CasellaDiTesto 18"/>
              <p:cNvSpPr txBox="1"/>
              <p:nvPr/>
            </p:nvSpPr>
            <p:spPr>
              <a:xfrm>
                <a:off x="10222552" y="6479758"/>
                <a:ext cx="648000" cy="252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Diff % </a:t>
                </a:r>
                <a:endParaRPr lang="en-US" dirty="0"/>
              </a:p>
            </p:txBody>
          </p:sp>
          <p:sp>
            <p:nvSpPr>
              <p:cNvPr id="20" name="Rettangolo 19"/>
              <p:cNvSpPr/>
              <p:nvPr/>
            </p:nvSpPr>
            <p:spPr bwMode="auto">
              <a:xfrm>
                <a:off x="9912424" y="6528685"/>
                <a:ext cx="288032" cy="163757"/>
              </a:xfrm>
              <a:prstGeom prst="rect">
                <a:avLst/>
              </a:prstGeom>
              <a:solidFill>
                <a:srgbClr val="C00000"/>
              </a:solidFill>
              <a:ln w="2857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35" name="Rettangolo 34"/>
            <p:cNvSpPr/>
            <p:nvPr/>
          </p:nvSpPr>
          <p:spPr>
            <a:xfrm>
              <a:off x="509162" y="6482647"/>
              <a:ext cx="4578726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1000" b="1" i="1" dirty="0">
                  <a:solidFill>
                    <a:schemeClr val="bg1">
                      <a:lumMod val="50000"/>
                    </a:schemeClr>
                  </a:solidFill>
                  <a:latin typeface="Arial Black" panose="020B0A04020102020204" pitchFamily="34" charset="0"/>
                </a:rPr>
                <a:t>I dati sono consultabili </a:t>
              </a:r>
              <a:r>
                <a:rPr lang="it-IT" sz="1000" b="1" i="1" dirty="0" smtClean="0">
                  <a:solidFill>
                    <a:schemeClr val="bg1">
                      <a:lumMod val="50000"/>
                    </a:schemeClr>
                  </a:solidFill>
                  <a:latin typeface="Arial Black" panose="020B0A04020102020204" pitchFamily="34" charset="0"/>
                </a:rPr>
                <a:t>alle Tavole II e III </a:t>
              </a:r>
              <a:r>
                <a:rPr lang="it-IT" sz="1000" b="1" i="1" dirty="0">
                  <a:solidFill>
                    <a:schemeClr val="bg1">
                      <a:lumMod val="50000"/>
                    </a:schemeClr>
                  </a:solidFill>
                  <a:latin typeface="Arial Black" panose="020B0A04020102020204" pitchFamily="34" charset="0"/>
                </a:rPr>
                <a:t>del report</a:t>
              </a:r>
              <a:endPara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grpSp>
        <p:nvGrpSpPr>
          <p:cNvPr id="22" name="Gruppo 21"/>
          <p:cNvGrpSpPr/>
          <p:nvPr/>
        </p:nvGrpSpPr>
        <p:grpSpPr>
          <a:xfrm>
            <a:off x="346357" y="737052"/>
            <a:ext cx="11507961" cy="2744071"/>
            <a:chOff x="346357" y="737052"/>
            <a:chExt cx="11507961" cy="2744071"/>
          </a:xfrm>
        </p:grpSpPr>
        <p:sp>
          <p:nvSpPr>
            <p:cNvPr id="3" name="Rettangolo 2"/>
            <p:cNvSpPr/>
            <p:nvPr/>
          </p:nvSpPr>
          <p:spPr bwMode="auto">
            <a:xfrm>
              <a:off x="346357" y="745123"/>
              <a:ext cx="11507961" cy="2736000"/>
            </a:xfrm>
            <a:prstGeom prst="rect">
              <a:avLst/>
            </a:prstGeom>
            <a:noFill/>
            <a:ln w="2857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CasellaDiTesto 9"/>
            <p:cNvSpPr txBox="1"/>
            <p:nvPr/>
          </p:nvSpPr>
          <p:spPr>
            <a:xfrm>
              <a:off x="9338683" y="737052"/>
              <a:ext cx="2506961" cy="307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 smtClean="0">
                  <a:solidFill>
                    <a:schemeClr val="bg1"/>
                  </a:solidFill>
                </a:rPr>
                <a:t>Totale</a:t>
              </a:r>
              <a:r>
                <a:rPr lang="en-US" sz="1400" dirty="0" smtClean="0">
                  <a:solidFill>
                    <a:schemeClr val="bg1"/>
                  </a:solidFill>
                </a:rPr>
                <a:t> </a:t>
              </a:r>
              <a:r>
                <a:rPr lang="en-US" sz="1400" dirty="0" err="1" smtClean="0">
                  <a:solidFill>
                    <a:schemeClr val="bg1"/>
                  </a:solidFill>
                </a:rPr>
                <a:t>Fatturato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8" name="CasellaDiTesto 27"/>
            <p:cNvSpPr txBox="1"/>
            <p:nvPr/>
          </p:nvSpPr>
          <p:spPr>
            <a:xfrm>
              <a:off x="3864583" y="893025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-3,7%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2" name="CasellaDiTesto 1"/>
            <p:cNvSpPr txBox="1"/>
            <p:nvPr/>
          </p:nvSpPr>
          <p:spPr>
            <a:xfrm>
              <a:off x="1272545" y="898635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-7,5%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2961854" y="904364"/>
              <a:ext cx="720008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-10,0%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2143440" y="898635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-9,2%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32" name="CasellaDiTesto 31"/>
            <p:cNvSpPr txBox="1"/>
            <p:nvPr/>
          </p:nvSpPr>
          <p:spPr>
            <a:xfrm>
              <a:off x="4715778" y="899821"/>
              <a:ext cx="648000" cy="291600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-8,5%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33" name="CasellaDiTesto 32"/>
            <p:cNvSpPr txBox="1"/>
            <p:nvPr/>
          </p:nvSpPr>
          <p:spPr>
            <a:xfrm>
              <a:off x="6478643" y="891510"/>
              <a:ext cx="648000" cy="291600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-1,0%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30" name="CasellaDiTesto 29"/>
            <p:cNvSpPr txBox="1"/>
            <p:nvPr/>
          </p:nvSpPr>
          <p:spPr>
            <a:xfrm>
              <a:off x="5601233" y="900181"/>
              <a:ext cx="648000" cy="291600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-1,6%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41" name="CasellaDiTesto 40"/>
            <p:cNvSpPr txBox="1"/>
            <p:nvPr/>
          </p:nvSpPr>
          <p:spPr>
            <a:xfrm>
              <a:off x="7354783" y="886394"/>
              <a:ext cx="648000" cy="291600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-1,8%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graphicFrame>
          <p:nvGraphicFramePr>
            <p:cNvPr id="39" name="Grafico 3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67528808"/>
                </p:ext>
              </p:extLst>
            </p:nvPr>
          </p:nvGraphicFramePr>
          <p:xfrm>
            <a:off x="509162" y="1230580"/>
            <a:ext cx="11182350" cy="221771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40" name="CasellaDiTesto 39"/>
            <p:cNvSpPr txBox="1"/>
            <p:nvPr/>
          </p:nvSpPr>
          <p:spPr>
            <a:xfrm>
              <a:off x="8232898" y="879137"/>
              <a:ext cx="648000" cy="291600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-9,8%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Gruppo 25"/>
          <p:cNvGrpSpPr/>
          <p:nvPr/>
        </p:nvGrpSpPr>
        <p:grpSpPr>
          <a:xfrm>
            <a:off x="337683" y="3586056"/>
            <a:ext cx="11507961" cy="2736407"/>
            <a:chOff x="337683" y="3586056"/>
            <a:chExt cx="11507961" cy="2736407"/>
          </a:xfrm>
        </p:grpSpPr>
        <p:sp>
          <p:nvSpPr>
            <p:cNvPr id="9" name="Rettangolo 8"/>
            <p:cNvSpPr/>
            <p:nvPr/>
          </p:nvSpPr>
          <p:spPr bwMode="auto">
            <a:xfrm>
              <a:off x="337683" y="3586463"/>
              <a:ext cx="11507961" cy="273600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rtlCol="0" anchor="ctr">
              <a:sp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CasellaDiTesto 10"/>
            <p:cNvSpPr txBox="1"/>
            <p:nvPr/>
          </p:nvSpPr>
          <p:spPr>
            <a:xfrm>
              <a:off x="9338682" y="3586056"/>
              <a:ext cx="2506961" cy="307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 smtClean="0">
                  <a:solidFill>
                    <a:schemeClr val="bg1"/>
                  </a:solidFill>
                </a:rPr>
                <a:t>Totale</a:t>
              </a:r>
              <a:r>
                <a:rPr lang="en-US" sz="1400" dirty="0" smtClean="0">
                  <a:solidFill>
                    <a:schemeClr val="bg1"/>
                  </a:solidFill>
                </a:rPr>
                <a:t> </a:t>
              </a:r>
              <a:r>
                <a:rPr lang="en-US" sz="1400" dirty="0" err="1" smtClean="0">
                  <a:solidFill>
                    <a:schemeClr val="bg1"/>
                  </a:solidFill>
                </a:rPr>
                <a:t>Spazi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grpSp>
          <p:nvGrpSpPr>
            <p:cNvPr id="18" name="Gruppo 17"/>
            <p:cNvGrpSpPr/>
            <p:nvPr/>
          </p:nvGrpSpPr>
          <p:grpSpPr>
            <a:xfrm>
              <a:off x="509162" y="3820167"/>
              <a:ext cx="11182350" cy="2447124"/>
              <a:chOff x="509162" y="3820167"/>
              <a:chExt cx="11182350" cy="2447124"/>
            </a:xfrm>
          </p:grpSpPr>
          <p:sp>
            <p:nvSpPr>
              <p:cNvPr id="17" name="CasellaDiTesto 16"/>
              <p:cNvSpPr txBox="1"/>
              <p:nvPr/>
            </p:nvSpPr>
            <p:spPr>
              <a:xfrm>
                <a:off x="1348036" y="3828211"/>
                <a:ext cx="648000" cy="292388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-0,9%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CasellaDiTesto 24"/>
              <p:cNvSpPr txBox="1"/>
              <p:nvPr/>
            </p:nvSpPr>
            <p:spPr>
              <a:xfrm>
                <a:off x="2193306" y="3828211"/>
                <a:ext cx="648000" cy="292388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-4,0%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CasellaDiTesto 28"/>
              <p:cNvSpPr txBox="1"/>
              <p:nvPr/>
            </p:nvSpPr>
            <p:spPr>
              <a:xfrm>
                <a:off x="3057901" y="3827664"/>
                <a:ext cx="648000" cy="292388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-0,2%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CasellaDiTesto 30"/>
              <p:cNvSpPr txBox="1"/>
              <p:nvPr/>
            </p:nvSpPr>
            <p:spPr>
              <a:xfrm>
                <a:off x="3917730" y="3827664"/>
                <a:ext cx="648000" cy="292388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0,5%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CasellaDiTesto 33"/>
              <p:cNvSpPr txBox="1"/>
              <p:nvPr/>
            </p:nvSpPr>
            <p:spPr>
              <a:xfrm>
                <a:off x="4775707" y="3822544"/>
                <a:ext cx="648000" cy="292388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-0,2%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CasellaDiTesto 36"/>
              <p:cNvSpPr txBox="1"/>
              <p:nvPr/>
            </p:nvSpPr>
            <p:spPr>
              <a:xfrm>
                <a:off x="5643255" y="3827988"/>
                <a:ext cx="648000" cy="292388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3,6%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CasellaDiTesto 37"/>
              <p:cNvSpPr txBox="1"/>
              <p:nvPr/>
            </p:nvSpPr>
            <p:spPr>
              <a:xfrm>
                <a:off x="6470388" y="3822544"/>
                <a:ext cx="648000" cy="292388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2,5%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CasellaDiTesto 43"/>
              <p:cNvSpPr txBox="1"/>
              <p:nvPr/>
            </p:nvSpPr>
            <p:spPr>
              <a:xfrm>
                <a:off x="7322333" y="3825247"/>
                <a:ext cx="648000" cy="292388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4,1%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  <p:graphicFrame>
            <p:nvGraphicFramePr>
              <p:cNvPr id="42" name="Grafico 41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454121980"/>
                  </p:ext>
                </p:extLst>
              </p:nvPr>
            </p:nvGraphicFramePr>
            <p:xfrm>
              <a:off x="509162" y="4210275"/>
              <a:ext cx="11182350" cy="205701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45" name="CasellaDiTesto 44"/>
              <p:cNvSpPr txBox="1"/>
              <p:nvPr/>
            </p:nvSpPr>
            <p:spPr>
              <a:xfrm>
                <a:off x="8221493" y="3820167"/>
                <a:ext cx="648000" cy="292388"/>
              </a:xfrm>
              <a:prstGeom prst="rect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300" dirty="0" smtClean="0">
                    <a:solidFill>
                      <a:schemeClr val="bg1"/>
                    </a:solidFill>
                  </a:rPr>
                  <a:t>-1,0%</a:t>
                </a:r>
                <a:endParaRPr lang="en-US" sz="1300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2489352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3999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– Totale Fatturato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31477"/>
              </p:ext>
            </p:extLst>
          </p:nvPr>
        </p:nvGraphicFramePr>
        <p:xfrm>
          <a:off x="1827561" y="1884414"/>
          <a:ext cx="8536879" cy="3089172"/>
        </p:xfrm>
        <a:graphic>
          <a:graphicData uri="http://schemas.openxmlformats.org/drawingml/2006/table">
            <a:tbl>
              <a:tblPr/>
              <a:tblGrid>
                <a:gridCol w="15346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8930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930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8930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8930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8930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68930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68930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689305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689305">
                  <a:extLst>
                    <a:ext uri="{9D8B030D-6E8A-4147-A177-3AD203B41FA5}">
                      <a16:colId xmlns:a16="http://schemas.microsoft.com/office/drawing/2014/main" xmlns="" val="2023363909"/>
                    </a:ext>
                  </a:extLst>
                </a:gridCol>
                <a:gridCol w="798471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7875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Gen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Feb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Apr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Mag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Giu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Lug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Ago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Set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Prog</a:t>
                      </a: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Set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2018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26" marB="4572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5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Quotidiani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37.170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40.961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52.034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46.620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50.586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48.407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38.567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26.531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46.200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387.076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36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7,5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9,2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-10,0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-3,7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-8,5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-1,6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-1,0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-1,8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-9,8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 smtClean="0">
                          <a:effectLst/>
                          <a:latin typeface="Arial" panose="020B0604020202020204" pitchFamily="34" charset="0"/>
                        </a:rPr>
                        <a:t>-6,3%</a:t>
                      </a:r>
                      <a:endParaRPr lang="it-IT" sz="1400" b="1" i="1" u="sng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5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Quotidiani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27.410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28.733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36.361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34.619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36.517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34.583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32.063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24.671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34.113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289.069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236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4,0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-0,2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0,5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-0,2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4,1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-1,0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 smtClean="0">
                          <a:effectLst/>
                          <a:latin typeface="Arial" panose="020B0604020202020204" pitchFamily="34" charset="0"/>
                        </a:rPr>
                        <a:t>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434471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4000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0488238"/>
              </p:ext>
            </p:extLst>
          </p:nvPr>
        </p:nvGraphicFramePr>
        <p:xfrm>
          <a:off x="1472708" y="1014722"/>
          <a:ext cx="9246585" cy="5257048"/>
        </p:xfrm>
        <a:graphic>
          <a:graphicData uri="http://schemas.openxmlformats.org/drawingml/2006/table">
            <a:tbl>
              <a:tblPr/>
              <a:tblGrid>
                <a:gridCol w="14690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777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777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777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7775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7775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7775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7775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77750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777750">
                  <a:extLst>
                    <a:ext uri="{9D8B030D-6E8A-4147-A177-3AD203B41FA5}">
                      <a16:colId xmlns:a16="http://schemas.microsoft.com/office/drawing/2014/main" xmlns="" val="1883337791"/>
                    </a:ext>
                  </a:extLst>
                </a:gridCol>
                <a:gridCol w="77775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 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Nazionale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12.285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15.631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23.520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20.916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23.657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23.906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14.634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9.763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21.144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165.456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Nazionale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4.670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5.100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7.867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7.830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8.181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5.380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4.317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6.125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56.318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15,9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23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Locale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12.565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13.364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16.312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15.143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17.207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15.755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13.345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8.921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15.941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128.553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Locale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20.510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21.342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26.253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24.644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26.268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25.896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24.591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18.855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25.909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214.267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657809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4000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3736984"/>
              </p:ext>
            </p:extLst>
          </p:nvPr>
        </p:nvGraphicFramePr>
        <p:xfrm>
          <a:off x="1650633" y="764704"/>
          <a:ext cx="8890734" cy="5619945"/>
        </p:xfrm>
        <a:graphic>
          <a:graphicData uri="http://schemas.openxmlformats.org/drawingml/2006/table">
            <a:tbl>
              <a:tblPr/>
              <a:tblGrid>
                <a:gridCol w="21507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739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739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7399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7399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7399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67399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673999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673999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673999">
                  <a:extLst>
                    <a:ext uri="{9D8B030D-6E8A-4147-A177-3AD203B41FA5}">
                      <a16:colId xmlns:a16="http://schemas.microsoft.com/office/drawing/2014/main" xmlns="" val="307603935"/>
                    </a:ext>
                  </a:extLst>
                </a:gridCol>
                <a:gridCol w="673999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67829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67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94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5.226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4.599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4.917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3.980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4.096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3.777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3.947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3.692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4.051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38.283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12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6.916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69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140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Legale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4.763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4.860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4.929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4.239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4.248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3.949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5.317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3.357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4.238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39.900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-25,5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12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Legale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8.422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633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69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140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Finanziaria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2.330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2.507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2.356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2.343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1.378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1.324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14.884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-23,5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453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Finanziaria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387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341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3.146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963244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524000" y="44624"/>
            <a:ext cx="91440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–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Peso % del Fatturato e degli Spazi </a:t>
            </a: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Progressivo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a Settembre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4351385"/>
              </p:ext>
            </p:extLst>
          </p:nvPr>
        </p:nvGraphicFramePr>
        <p:xfrm>
          <a:off x="814341" y="1448644"/>
          <a:ext cx="10563318" cy="4283637"/>
        </p:xfrm>
        <a:graphic>
          <a:graphicData uri="http://schemas.openxmlformats.org/drawingml/2006/table">
            <a:tbl>
              <a:tblPr/>
              <a:tblGrid>
                <a:gridCol w="12176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212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3883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8238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845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39849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34470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1254215"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progressivo a Settembre</a:t>
                      </a:r>
                      <a:endParaRPr lang="it-IT" sz="1400" b="1" i="0" u="none" strike="noStrike" baseline="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(per 1.000</a:t>
                      </a:r>
                      <a:r>
                        <a:rPr lang="it-IT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Settembre</a:t>
                      </a: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Settembre</a:t>
                      </a: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progressivi a Settembre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Settembre</a:t>
                      </a: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Settembre</a:t>
                      </a: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4470">
                <a:tc>
                  <a:txBody>
                    <a:bodyPr/>
                    <a:lstStyle/>
                    <a:p>
                      <a:pPr algn="ctr" fontAlgn="b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effectLst/>
                          <a:latin typeface="Arial" panose="020B0604020202020204" pitchFamily="34" charset="0"/>
                        </a:rPr>
                        <a:t>387.076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>
                          <a:effectLst/>
                          <a:latin typeface="Arial" panose="020B0604020202020204" pitchFamily="34" charset="0"/>
                        </a:rPr>
                        <a:t>289.069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Nazionale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165.456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42,7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41,8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56.318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19,5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18,5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Locale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128.553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33,2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32,5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214.267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74,1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74,2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38.283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9,9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9,8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6.916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2,4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2,8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Legale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39.900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10,3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12,2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8.422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2,9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Finanziaria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14.884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3.146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 dirty="0">
                          <a:effectLst/>
                          <a:latin typeface="Arial" panose="020B0604020202020204" pitchFamily="34" charset="0"/>
                        </a:rPr>
                        <a:t>1,0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996129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1781039"/>
              </p:ext>
            </p:extLst>
          </p:nvPr>
        </p:nvGraphicFramePr>
        <p:xfrm>
          <a:off x="732000" y="1203960"/>
          <a:ext cx="107280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03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5176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79090">
                <a:tc gridSpan="2"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PERIODICHE NUOVE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Settembre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2630">
                <a:tc>
                  <a:txBody>
                    <a:bodyPr/>
                    <a:lstStyle/>
                    <a:p>
                      <a:pPr algn="l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Avvisatore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Marittimo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(Gen. 2018)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(Y)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Piace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baseline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Cucinare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(Feb.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Sud (Apr.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2018)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Giallo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baseline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Zafferano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(Apr.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Mag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Accessory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(Mar. 2018)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Femminili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(D)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Millennium (Mag.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Maschili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Stili di Vita (M)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Spy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Giu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Familiari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(H)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Uomini e Donne Magazine (Mar. 2018)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Familiari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(H)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Visto Tv (Mar. 2018)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Guide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ed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altri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Familiari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(I)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30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Youngtimer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it-IT" sz="1800" b="1" i="0" kern="1200" noProof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Mag. 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Automotive (P)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670049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5840508"/>
              </p:ext>
            </p:extLst>
          </p:nvPr>
        </p:nvGraphicFramePr>
        <p:xfrm>
          <a:off x="732000" y="1569720"/>
          <a:ext cx="10728000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03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5176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49879">
                <a:tc gridSpan="2"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PERIODICHE CHIUSE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Settembre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0924">
                <a:tc>
                  <a:txBody>
                    <a:bodyPr/>
                    <a:lstStyle/>
                    <a:p>
                      <a:pPr algn="ctr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Stai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(Lug.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Benessere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(G)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M.C.</a:t>
                      </a:r>
                      <a:r>
                        <a:rPr lang="it-IT" altLang="it-IT" sz="1800" b="1" i="0" kern="1200" baseline="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Bis Sfilate (Gen. 2018)</a:t>
                      </a:r>
                      <a:endParaRPr lang="it-IT" altLang="it-IT" sz="1800" b="1" i="0" kern="1200" noProof="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Femminili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Moda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(D)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Sorrisi in Tavola (Mar.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Accessory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Bambini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Gioiello (Gen.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Sposa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Uomo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Lug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2018)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baseline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Maschili</a:t>
                      </a:r>
                      <a:r>
                        <a:rPr lang="de-DE" sz="1800" b="1" i="0" kern="120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Stili di Vita (M)</a:t>
                      </a:r>
                      <a:endParaRPr lang="de-DE" sz="1800" b="1" i="0" kern="120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592608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524000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PERIODICI </a:t>
            </a:r>
            <a:r>
              <a:rPr lang="it-IT" altLang="it-IT" sz="2000" dirty="0" smtClean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Totale (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per 1.000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)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uppo 5"/>
          <p:cNvGrpSpPr/>
          <p:nvPr/>
        </p:nvGrpSpPr>
        <p:grpSpPr>
          <a:xfrm>
            <a:off x="1703512" y="980728"/>
            <a:ext cx="8717240" cy="5302170"/>
            <a:chOff x="1703512" y="980728"/>
            <a:chExt cx="8717240" cy="5302170"/>
          </a:xfrm>
        </p:grpSpPr>
        <p:graphicFrame>
          <p:nvGraphicFramePr>
            <p:cNvPr id="21" name="Grafico 20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745524651"/>
                </p:ext>
              </p:extLst>
            </p:nvPr>
          </p:nvGraphicFramePr>
          <p:xfrm>
            <a:off x="1703512" y="980728"/>
            <a:ext cx="8384937" cy="472420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3" name="Gruppo 2"/>
            <p:cNvGrpSpPr/>
            <p:nvPr/>
          </p:nvGrpSpPr>
          <p:grpSpPr>
            <a:xfrm>
              <a:off x="4871944" y="6021288"/>
              <a:ext cx="5548808" cy="261610"/>
              <a:chOff x="4871944" y="6021288"/>
              <a:chExt cx="5548808" cy="261610"/>
            </a:xfrm>
          </p:grpSpPr>
          <p:sp>
            <p:nvSpPr>
              <p:cNvPr id="27" name="CasellaDiTesto 26"/>
              <p:cNvSpPr txBox="1"/>
              <p:nvPr/>
            </p:nvSpPr>
            <p:spPr>
              <a:xfrm>
                <a:off x="5162640" y="6021288"/>
                <a:ext cx="104697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/>
                  <a:t>Settimanali</a:t>
                </a:r>
                <a:r>
                  <a:rPr lang="en-US" dirty="0" smtClean="0"/>
                  <a:t> </a:t>
                </a:r>
                <a:endParaRPr lang="en-US" dirty="0"/>
              </a:p>
            </p:txBody>
          </p:sp>
          <p:sp>
            <p:nvSpPr>
              <p:cNvPr id="28" name="Rettangolo 27"/>
              <p:cNvSpPr/>
              <p:nvPr/>
            </p:nvSpPr>
            <p:spPr bwMode="auto">
              <a:xfrm>
                <a:off x="4871944" y="6070215"/>
                <a:ext cx="288032" cy="163757"/>
              </a:xfrm>
              <a:prstGeom prst="rect">
                <a:avLst/>
              </a:prstGeom>
              <a:solidFill>
                <a:srgbClr val="576B8A"/>
              </a:solidFill>
              <a:ln w="28575">
                <a:solidFill>
                  <a:srgbClr val="576B8A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9" name="CasellaDiTesto 28"/>
              <p:cNvSpPr txBox="1"/>
              <p:nvPr/>
            </p:nvSpPr>
            <p:spPr>
              <a:xfrm>
                <a:off x="6683192" y="6021288"/>
                <a:ext cx="74370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/>
                  <a:t>Mensili</a:t>
                </a:r>
                <a:r>
                  <a:rPr lang="en-US" dirty="0" smtClean="0"/>
                  <a:t> </a:t>
                </a:r>
                <a:endParaRPr lang="en-US" dirty="0"/>
              </a:p>
            </p:txBody>
          </p:sp>
          <p:sp>
            <p:nvSpPr>
              <p:cNvPr id="30" name="Rettangolo 29"/>
              <p:cNvSpPr/>
              <p:nvPr/>
            </p:nvSpPr>
            <p:spPr bwMode="auto">
              <a:xfrm>
                <a:off x="6379920" y="6070215"/>
                <a:ext cx="288032" cy="163757"/>
              </a:xfrm>
              <a:prstGeom prst="rect">
                <a:avLst/>
              </a:prstGeom>
              <a:solidFill>
                <a:srgbClr val="FFB400"/>
              </a:solidFill>
              <a:ln w="28575">
                <a:solidFill>
                  <a:srgbClr val="FFB400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1" name="CasellaDiTesto 30"/>
              <p:cNvSpPr txBox="1"/>
              <p:nvPr/>
            </p:nvSpPr>
            <p:spPr>
              <a:xfrm>
                <a:off x="9772752" y="6026093"/>
                <a:ext cx="648000" cy="252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Diff % </a:t>
                </a:r>
                <a:endParaRPr lang="en-US" dirty="0"/>
              </a:p>
            </p:txBody>
          </p:sp>
          <p:sp>
            <p:nvSpPr>
              <p:cNvPr id="32" name="Rettangolo 31"/>
              <p:cNvSpPr/>
              <p:nvPr/>
            </p:nvSpPr>
            <p:spPr bwMode="auto">
              <a:xfrm>
                <a:off x="9462624" y="6070215"/>
                <a:ext cx="288032" cy="163757"/>
              </a:xfrm>
              <a:prstGeom prst="rect">
                <a:avLst/>
              </a:prstGeom>
              <a:solidFill>
                <a:srgbClr val="C00000"/>
              </a:solidFill>
              <a:ln w="2857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3" name="CasellaDiTesto 32"/>
              <p:cNvSpPr txBox="1"/>
              <p:nvPr/>
            </p:nvSpPr>
            <p:spPr>
              <a:xfrm>
                <a:off x="7930952" y="6021288"/>
                <a:ext cx="149692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/>
                  <a:t>Altre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periodicità</a:t>
                </a:r>
                <a:endParaRPr lang="en-US" dirty="0"/>
              </a:p>
            </p:txBody>
          </p:sp>
          <p:sp>
            <p:nvSpPr>
              <p:cNvPr id="34" name="Rettangolo 33"/>
              <p:cNvSpPr/>
              <p:nvPr/>
            </p:nvSpPr>
            <p:spPr bwMode="auto">
              <a:xfrm>
                <a:off x="7627680" y="6070215"/>
                <a:ext cx="288032" cy="163757"/>
              </a:xfrm>
              <a:prstGeom prst="rect">
                <a:avLst/>
              </a:prstGeom>
              <a:solidFill>
                <a:srgbClr val="92D050"/>
              </a:solidFill>
              <a:ln w="28575">
                <a:solidFill>
                  <a:srgbClr val="92D050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25" name="Parentesi graffa chiusa 24"/>
            <p:cNvSpPr/>
            <p:nvPr/>
          </p:nvSpPr>
          <p:spPr bwMode="auto">
            <a:xfrm>
              <a:off x="8976319" y="1971496"/>
              <a:ext cx="72910" cy="2808000"/>
            </a:xfrm>
            <a:prstGeom prst="rightBrac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9311768" y="3211888"/>
              <a:ext cx="720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-11,7%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44" name="CasellaDiTesto 43"/>
            <p:cNvSpPr txBox="1"/>
            <p:nvPr/>
          </p:nvSpPr>
          <p:spPr>
            <a:xfrm>
              <a:off x="5855576" y="1342487"/>
              <a:ext cx="720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-49,5%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46" name="CasellaDiTesto 45"/>
            <p:cNvSpPr txBox="1"/>
            <p:nvPr/>
          </p:nvSpPr>
          <p:spPr>
            <a:xfrm>
              <a:off x="5867902" y="2455882"/>
              <a:ext cx="720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-14,5%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47" name="CasellaDiTesto 46"/>
            <p:cNvSpPr txBox="1"/>
            <p:nvPr/>
          </p:nvSpPr>
          <p:spPr>
            <a:xfrm>
              <a:off x="5867902" y="3769462"/>
              <a:ext cx="720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-4,7%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Rettangolo 19"/>
          <p:cNvSpPr/>
          <p:nvPr/>
        </p:nvSpPr>
        <p:spPr>
          <a:xfrm>
            <a:off x="623392" y="6381328"/>
            <a:ext cx="352860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b="1" i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I dati sono consultabili alla Tavola IV del report</a:t>
            </a:r>
            <a:endParaRPr lang="it-IT" sz="1000" i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814387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524000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PERIODICI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Totale (per 1.000)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1546933"/>
              </p:ext>
            </p:extLst>
          </p:nvPr>
        </p:nvGraphicFramePr>
        <p:xfrm>
          <a:off x="1658635" y="934566"/>
          <a:ext cx="8874730" cy="5217588"/>
        </p:xfrm>
        <a:graphic>
          <a:graphicData uri="http://schemas.openxmlformats.org/drawingml/2006/table">
            <a:tbl>
              <a:tblPr/>
              <a:tblGrid>
                <a:gridCol w="17746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1000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1000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1000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1000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1000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1000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10007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10007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710007">
                  <a:extLst>
                    <a:ext uri="{9D8B030D-6E8A-4147-A177-3AD203B41FA5}">
                      <a16:colId xmlns:a16="http://schemas.microsoft.com/office/drawing/2014/main" xmlns="" val="1368209036"/>
                    </a:ext>
                  </a:extLst>
                </a:gridCol>
                <a:gridCol w="710007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44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Totale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10.233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21.337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35.768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36.617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31.050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24.205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14.446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13.214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35.363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222.232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25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-9,1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25461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Settimanali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5.230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13.068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20.129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16.372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17.800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13.130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7.798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8.453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18.762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120.742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4.590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8.062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14.761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19.442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12.835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10.480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6.488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4.647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15.419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96.725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Altre periodicità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1.182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4.765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-49,5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 dirty="0">
                          <a:effectLst/>
                          <a:latin typeface="Arial" panose="020B0604020202020204" pitchFamily="34" charset="0"/>
                        </a:rPr>
                        <a:t>-46,4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005931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48663"/>
              </p:ext>
            </p:extLst>
          </p:nvPr>
        </p:nvGraphicFramePr>
        <p:xfrm>
          <a:off x="1217462" y="764391"/>
          <a:ext cx="9757077" cy="5792574"/>
        </p:xfrm>
        <a:graphic>
          <a:graphicData uri="http://schemas.openxmlformats.org/drawingml/2006/table">
            <a:tbl>
              <a:tblPr/>
              <a:tblGrid>
                <a:gridCol w="224763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509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5094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5094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5094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5094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5094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50944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50944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750944">
                  <a:extLst>
                    <a:ext uri="{9D8B030D-6E8A-4147-A177-3AD203B41FA5}">
                      <a16:colId xmlns:a16="http://schemas.microsoft.com/office/drawing/2014/main" xmlns="" val="3967654777"/>
                    </a:ext>
                  </a:extLst>
                </a:gridCol>
                <a:gridCol w="750944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6846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Fatturato 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9.484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19.537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33.290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31.985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27.211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21.285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13.366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11.943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31.305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199.406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-9,1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Totale </a:t>
                      </a:r>
                      <a:r>
                        <a:rPr kumimoji="0" lang="it-IT" sz="13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Spazio Tabellare</a:t>
                      </a:r>
                      <a:endParaRPr kumimoji="0" lang="it-IT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3.649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5.658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9.171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9.833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9.178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7.801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5.657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5.664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8.769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65.379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-2,9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1" i="0" u="sng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Settimanali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4.915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12.284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18.805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15.047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16.007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12.077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7.254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7.990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17.067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111.444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Settimanali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2.210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3.571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5.621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5.231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5.695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4.730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3.505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4.187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4.842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39.591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1" i="0" u="sng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4.192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7.047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13.664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16.164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10.854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8.625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5.962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3.860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13.164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83.532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-7,7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1.230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1.934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3.151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4.237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3.254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2.751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2.004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1.400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3.408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23.368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1" i="0" u="sng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Altre Per.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821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1.075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4.430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-46,0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Altre Per.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365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2.420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 dirty="0">
                          <a:effectLst/>
                          <a:latin typeface="Arial" panose="020B0604020202020204" pitchFamily="34" charset="0"/>
                        </a:rPr>
                        <a:t>-29,7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</a:tbl>
          </a:graphicData>
        </a:graphic>
      </p:graphicFrame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435343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PERIODICI -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e Spazio Tabellare 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29721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649326" y="182166"/>
            <a:ext cx="86407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  PERIODICI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Speciale </a:t>
            </a:r>
            <a:r>
              <a:rPr lang="it-IT" altLang="it-IT" sz="18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0740220"/>
              </p:ext>
            </p:extLst>
          </p:nvPr>
        </p:nvGraphicFramePr>
        <p:xfrm>
          <a:off x="1487487" y="939203"/>
          <a:ext cx="9217027" cy="4983428"/>
        </p:xfrm>
        <a:graphic>
          <a:graphicData uri="http://schemas.openxmlformats.org/drawingml/2006/table">
            <a:tbl>
              <a:tblPr/>
              <a:tblGrid>
                <a:gridCol w="214127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075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075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075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0757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0757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0757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0757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07575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707575">
                  <a:extLst>
                    <a:ext uri="{9D8B030D-6E8A-4147-A177-3AD203B41FA5}">
                      <a16:colId xmlns:a16="http://schemas.microsoft.com/office/drawing/2014/main" xmlns="" val="3229721000"/>
                    </a:ext>
                  </a:extLst>
                </a:gridCol>
                <a:gridCol w="707575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Fatturato Speciale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748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1.800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2.479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4.632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3.838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2.920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1.270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4.058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22.826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-48,0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192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Settimanali</a:t>
                      </a:r>
                      <a:endParaRPr kumimoji="0" lang="it-IT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1.324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1.325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1.794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1.695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9.298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27,5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3.278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1.981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1.855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787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2.255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13.193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-29,5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-55,9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-8,6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Altre periodicità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32,8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effectLst/>
                          <a:latin typeface="Arial" panose="020B0604020202020204" pitchFamily="34" charset="0"/>
                        </a:rPr>
                        <a:t>-51,2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536774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19436" y="17807"/>
            <a:ext cx="10153128" cy="98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lnSpc>
                <a:spcPct val="150000"/>
              </a:lnSpc>
            </a:pP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Testate divise per Gruppi</a:t>
            </a:r>
            <a:b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Periodo Gennaio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Settembre 2018 -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FATTURATI (per 1.000) E SPAZI</a:t>
            </a:r>
            <a: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8671238"/>
              </p:ext>
            </p:extLst>
          </p:nvPr>
        </p:nvGraphicFramePr>
        <p:xfrm>
          <a:off x="605390" y="1052737"/>
          <a:ext cx="10981220" cy="4936021"/>
        </p:xfrm>
        <a:graphic>
          <a:graphicData uri="http://schemas.openxmlformats.org/drawingml/2006/table">
            <a:tbl>
              <a:tblPr/>
              <a:tblGrid>
                <a:gridCol w="261383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602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298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067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6511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1997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21954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130167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19403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1316421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7860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Tabellare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46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A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Femminili attualità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82.672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-8,3%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19.742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-3,6%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3,92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-5,2%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D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Femminili moda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38.359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-9,1%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5.604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-9,2%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5,91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5,92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T1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Arredamento design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15.098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2.960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-3,2%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3,7%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H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Familiari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13.390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-5,5%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9.938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M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Maschili stili di vita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12.155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-20,1%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3.284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-6,8%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3,99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3,49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-12,5%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P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Automotive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11.410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-12,6%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2.820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9,2%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3,49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-11,4%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L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Maschili attualità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8.942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-26,0%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2.360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-7,7%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-17,6%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0750120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19436" y="17807"/>
            <a:ext cx="10153128" cy="98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lnSpc>
                <a:spcPct val="150000"/>
              </a:lnSpc>
            </a:pP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Testate divise per Gruppi</a:t>
            </a:r>
            <a:b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Periodo Gennaio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Settembre 2018 -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FATTURATI (per 1.000) E SPAZI</a:t>
            </a:r>
            <a: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4346191"/>
              </p:ext>
            </p:extLst>
          </p:nvPr>
        </p:nvGraphicFramePr>
        <p:xfrm>
          <a:off x="577064" y="1052737"/>
          <a:ext cx="10847528" cy="4936021"/>
        </p:xfrm>
        <a:graphic>
          <a:graphicData uri="http://schemas.openxmlformats.org/drawingml/2006/table">
            <a:tbl>
              <a:tblPr/>
              <a:tblGrid>
                <a:gridCol w="26090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423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1398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8966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5024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1658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20076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112759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16024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7860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Tabellare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46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U – Arredamento</a:t>
                      </a:r>
                      <a:b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professionale</a:t>
                      </a:r>
                      <a:endParaRPr lang="it-IT" sz="15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7.695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6,5%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2.400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6,5%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2,91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-6,6</a:t>
                      </a:r>
                      <a:r>
                        <a:rPr lang="it-IT" sz="1500" b="0" i="0" u="none" strike="noStrike" dirty="0" smtClean="0">
                          <a:effectLst/>
                          <a:latin typeface="Arial" panose="020B0604020202020204" pitchFamily="34" charset="0"/>
                        </a:rPr>
                        <a:t>%</a:t>
                      </a:r>
                      <a:endParaRPr lang="it-IT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T2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Altri Arredamento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4.674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2,08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2,08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-0,2%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G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Benessere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3.905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-11,3%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2.714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-9,0%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1,38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-3,2%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M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1 - Altri Maschili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3.387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1.235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-0,5%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3,8%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R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Turismo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3.144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10,1%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1.472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10,8%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1,71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-6,4%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Y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Varie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2.073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-4,5%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1.758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-5,9%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E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Cucina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2.062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-4,3%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1.296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8,7%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-11,0%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12882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19436" y="17807"/>
            <a:ext cx="10153128" cy="98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lnSpc>
                <a:spcPct val="150000"/>
              </a:lnSpc>
            </a:pP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Testate divise per Gruppi</a:t>
            </a:r>
            <a:b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Periodo Gennaio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Settembre 2018 -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FATTURATI (per 1.000) E SPAZI</a:t>
            </a:r>
            <a: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8500206"/>
              </p:ext>
            </p:extLst>
          </p:nvPr>
        </p:nvGraphicFramePr>
        <p:xfrm>
          <a:off x="577064" y="1052737"/>
          <a:ext cx="10847528" cy="3938404"/>
        </p:xfrm>
        <a:graphic>
          <a:graphicData uri="http://schemas.openxmlformats.org/drawingml/2006/table">
            <a:tbl>
              <a:tblPr/>
              <a:tblGrid>
                <a:gridCol w="26090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423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1398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8966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5024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1658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20076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112759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16024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7860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Tabellare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46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X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Natura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1.113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-7,8%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-0,1%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-7,5%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B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Altri Femminili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743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-16,9%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2.097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-10,1%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-9,0%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I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Guide e altri Familiari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604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10,5%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1.198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31,1%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0,46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-17,6%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S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Bambini e ragazzi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-23,7%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-36,0%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1,61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19,6%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91000483"/>
                  </a:ext>
                </a:extLst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Gruppi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O e V*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10.461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-21,0%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1.886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-30,8%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4,69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5,35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14,0%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4" name="Rettangolo 3"/>
          <p:cNvSpPr/>
          <p:nvPr/>
        </p:nvSpPr>
        <p:spPr>
          <a:xfrm>
            <a:off x="1055440" y="5602687"/>
            <a:ext cx="100091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200" dirty="0"/>
              <a:t>* I </a:t>
            </a:r>
            <a:r>
              <a:rPr lang="it-IT" sz="1200" dirty="0" smtClean="0"/>
              <a:t>gruppi </a:t>
            </a:r>
            <a:r>
              <a:rPr lang="it-IT" sz="1200" dirty="0"/>
              <a:t>Economia (</a:t>
            </a:r>
            <a:r>
              <a:rPr lang="it-IT" sz="1200" dirty="0" smtClean="0"/>
              <a:t>O) e Professionali (V) </a:t>
            </a:r>
            <a:r>
              <a:rPr lang="it-IT" sz="1200" dirty="0" smtClean="0"/>
              <a:t>presentavano </a:t>
            </a:r>
            <a:r>
              <a:rPr lang="it-IT" sz="1200" dirty="0" smtClean="0"/>
              <a:t>nel </a:t>
            </a:r>
            <a:r>
              <a:rPr lang="it-IT" sz="1200" dirty="0"/>
              <a:t>mese di </a:t>
            </a:r>
            <a:r>
              <a:rPr lang="it-IT" sz="1200" dirty="0" smtClean="0"/>
              <a:t>agosto </a:t>
            </a:r>
            <a:r>
              <a:rPr lang="it-IT" sz="1200" dirty="0" smtClean="0"/>
              <a:t>2018 </a:t>
            </a:r>
            <a:r>
              <a:rPr lang="it-IT" sz="1200" dirty="0"/>
              <a:t>un problema di riservatezza  dovuto al numero di testate </a:t>
            </a:r>
            <a:r>
              <a:rPr lang="it-IT" sz="1200" dirty="0" smtClean="0"/>
              <a:t>pubblicate; per </a:t>
            </a:r>
            <a:r>
              <a:rPr lang="it-IT" sz="1200" dirty="0"/>
              <a:t>questa ragione sono stati temporaneamente raggruppati tra loro. </a:t>
            </a:r>
          </a:p>
          <a:p>
            <a:pPr algn="just"/>
            <a:r>
              <a:rPr lang="it-IT" sz="1200" dirty="0"/>
              <a:t>Dal mese di </a:t>
            </a:r>
            <a:r>
              <a:rPr lang="it-IT" sz="1200" dirty="0" smtClean="0"/>
              <a:t>ottobre </a:t>
            </a:r>
            <a:r>
              <a:rPr lang="it-IT" sz="1200" dirty="0" smtClean="0"/>
              <a:t>la </a:t>
            </a:r>
            <a:r>
              <a:rPr lang="it-IT" sz="1200" dirty="0"/>
              <a:t>situazione tornerà alla normalità.</a:t>
            </a:r>
          </a:p>
        </p:txBody>
      </p:sp>
    </p:spTree>
    <p:extLst>
      <p:ext uri="{BB962C8B-B14F-4D97-AF65-F5344CB8AC3E}">
        <p14:creationId xmlns:p14="http://schemas.microsoft.com/office/powerpoint/2010/main" val="351794960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74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heme/theme1.xml><?xml version="1.0" encoding="utf-8"?>
<a:theme xmlns:a="http://schemas.openxmlformats.org/drawingml/2006/main" name="1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4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24862</TotalTime>
  <Words>2097</Words>
  <Application>Microsoft Office PowerPoint</Application>
  <PresentationFormat>Widescreen</PresentationFormat>
  <Paragraphs>1179</Paragraphs>
  <Slides>17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4</vt:i4>
      </vt:variant>
      <vt:variant>
        <vt:lpstr>Titoli diapositive</vt:lpstr>
      </vt:variant>
      <vt:variant>
        <vt:i4>17</vt:i4>
      </vt:variant>
    </vt:vector>
  </HeadingPairs>
  <TitlesOfParts>
    <vt:vector size="26" baseType="lpstr">
      <vt:lpstr>Arial</vt:lpstr>
      <vt:lpstr>Arial Black</vt:lpstr>
      <vt:lpstr>Calibri</vt:lpstr>
      <vt:lpstr>Verdana</vt:lpstr>
      <vt:lpstr>Wingdings</vt:lpstr>
      <vt:lpstr>1_Default Design</vt:lpstr>
      <vt:lpstr>2_Default Design</vt:lpstr>
      <vt:lpstr>Reply</vt:lpstr>
      <vt:lpstr>1_Reply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 Testate divise per Gruppi Periodo Gennaio 2017 – Settembre 2018 - FATTURATI (per 1.000) E SPAZI </vt:lpstr>
      <vt:lpstr> Testate divise per Gruppi Periodo Gennaio 2017 – Settembre 2018 - FATTURATI (per 1.000) E SPAZI </vt:lpstr>
      <vt:lpstr> Testate divise per Gruppi Periodo Gennaio 2017 – Settembre 2018 - FATTURATI (per 1.000) E SPAZI </vt:lpstr>
      <vt:lpstr>Thank you</vt:lpstr>
    </vt:vector>
  </TitlesOfParts>
  <Company>Reply Consulting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Dati Mensili Osservatorio Stampa</dc:title>
  <dc:creator>Reply Consulting</dc:creator>
  <cp:lastModifiedBy>Selvaggi Laura</cp:lastModifiedBy>
  <cp:revision>2082</cp:revision>
  <cp:lastPrinted>2018-09-25T10:40:07Z</cp:lastPrinted>
  <dcterms:created xsi:type="dcterms:W3CDTF">2006-03-29T09:09:15Z</dcterms:created>
  <dcterms:modified xsi:type="dcterms:W3CDTF">2018-10-23T14:58:20Z</dcterms:modified>
</cp:coreProperties>
</file>