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theme/theme3.xml" ContentType="application/vnd.openxmlformats-officedocument.theme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  <p:sldMasterId id="2147483663" r:id="rId2"/>
    <p:sldMasterId id="2147483696" r:id="rId3"/>
    <p:sldMasterId id="2147483712" r:id="rId4"/>
  </p:sldMasterIdLst>
  <p:notesMasterIdLst>
    <p:notesMasterId r:id="rId15"/>
  </p:notesMasterIdLst>
  <p:handoutMasterIdLst>
    <p:handoutMasterId r:id="rId16"/>
  </p:handoutMasterIdLst>
  <p:sldIdLst>
    <p:sldId id="407" r:id="rId5"/>
    <p:sldId id="396" r:id="rId6"/>
    <p:sldId id="389" r:id="rId7"/>
    <p:sldId id="393" r:id="rId8"/>
    <p:sldId id="373" r:id="rId9"/>
    <p:sldId id="411" r:id="rId10"/>
    <p:sldId id="410" r:id="rId11"/>
    <p:sldId id="387" r:id="rId12"/>
    <p:sldId id="388" r:id="rId13"/>
    <p:sldId id="408" r:id="rId14"/>
  </p:sldIdLst>
  <p:sldSz cx="12192000" cy="6858000"/>
  <p:notesSz cx="6797675" cy="9928225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1100" b="1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8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stelli Chiara" initials="CC" lastIdx="3" clrIdx="0"/>
  <p:cmAuthor id="1" name="Selvaggi Laura" initials="SL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DE88D"/>
    <a:srgbClr val="00467A"/>
    <a:srgbClr val="002060"/>
    <a:srgbClr val="00266B"/>
    <a:srgbClr val="FFD88B"/>
    <a:srgbClr val="EE832A"/>
    <a:srgbClr val="FFB219"/>
    <a:srgbClr val="FFB400"/>
    <a:srgbClr val="FFDC95"/>
    <a:srgbClr val="DBE2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Nessuno stile, griglia tabel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A488322-F2BA-4B5B-9748-0D474271808F}" styleName="Stile medio 3 - Color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Nessuno stile, nessuna grigli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Stile con tema 1 - Colore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Stile con tema 1 - Colore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588" autoAdjust="0"/>
    <p:restoredTop sz="93716" autoAdjust="0"/>
  </p:normalViewPr>
  <p:slideViewPr>
    <p:cSldViewPr>
      <p:cViewPr>
        <p:scale>
          <a:sx n="70" d="100"/>
          <a:sy n="70" d="100"/>
        </p:scale>
        <p:origin x="246" y="-18"/>
      </p:cViewPr>
      <p:guideLst>
        <p:guide orient="horz" pos="2160"/>
        <p:guide pos="3840"/>
      </p:guideLst>
    </p:cSldViewPr>
  </p:slideViewPr>
  <p:outlineViewPr>
    <p:cViewPr>
      <p:scale>
        <a:sx n="25" d="100"/>
        <a:sy n="2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0" d="100"/>
          <a:sy n="50" d="100"/>
        </p:scale>
        <p:origin x="2898" y="42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Radio\2018\09.%20Settembre\Elaborati%20finali\Secondi%20di%20Avvisi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Radio\2018\09.%20Settembre\Elaborati%20finali\Secondi%20di%20Avvisi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Radio\2018\09.%20Settembre\Elaborati%20finali\Trend%20Fatturato%20Totale%20per%20tabelle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Clienti\FCP\AssoRadio\dati\2016\02_Febbraio\Elaborati%20finali\Trend%20Fatturato%20Totale%20per%20tabelle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.sacchi\Documents\Clienti%20-%20FCP\AssoRadio\2018\09.%20Settembre\Elaborati%20finali\Trend%20Fatturato%20Totale%20per%20tabelle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1317806685218579E-2"/>
          <c:y val="2.6325628234641435E-2"/>
          <c:w val="0.97736438662956282"/>
          <c:h val="0.85574535636269899"/>
        </c:manualLayout>
      </c:layout>
      <c:barChart>
        <c:barDir val="col"/>
        <c:grouping val="percentStacked"/>
        <c:varyColors val="0"/>
        <c:ser>
          <c:idx val="0"/>
          <c:order val="0"/>
          <c:tx>
            <c:v>&lt; 15" - Nazionale</c:v>
          </c:tx>
          <c:spPr>
            <a:solidFill>
              <a:srgbClr val="33CCCC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0,2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31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32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0,6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33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34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35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0,8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36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0,7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37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0,3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38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0,6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39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3E-12A1-44D8-B5BA-5BC7C28AA090}"/>
                </c:ext>
                <c:ext xmlns:c15="http://schemas.microsoft.com/office/drawing/2012/chart" uri="{CE6537A1-D6FC-4f65-9D91-7224C49458BB}"/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mtClean="0"/>
                      <a:t>1,0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3F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mtClean="0"/>
                      <a:t>0,8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40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2017</c:v>
                </c:pt>
                <c:pt idx="13">
                  <c:v>Tot. 2018</c:v>
                </c:pt>
              </c:strCache>
            </c:strRef>
          </c:cat>
          <c:val>
            <c:numRef>
              <c:f>(grafico!$B$2:$K$2,grafico!$O$2:$P$2)</c:f>
              <c:numCache>
                <c:formatCode>0.0%</c:formatCode>
                <c:ptCount val="12"/>
                <c:pt idx="0">
                  <c:v>1.99347816562455E-3</c:v>
                </c:pt>
                <c:pt idx="1">
                  <c:v>1.3128636256598278E-2</c:v>
                </c:pt>
                <c:pt idx="2">
                  <c:v>6.3366514137412925E-3</c:v>
                </c:pt>
                <c:pt idx="3">
                  <c:v>1.0353951464576135E-2</c:v>
                </c:pt>
                <c:pt idx="4">
                  <c:v>1.4059612488638613E-2</c:v>
                </c:pt>
                <c:pt idx="5">
                  <c:v>8.0094082693736076E-3</c:v>
                </c:pt>
                <c:pt idx="6">
                  <c:v>6.9172902028564968E-3</c:v>
                </c:pt>
                <c:pt idx="7">
                  <c:v>2.8429945127366966E-3</c:v>
                </c:pt>
                <c:pt idx="8">
                  <c:v>5.698008935668979E-3</c:v>
                </c:pt>
                <c:pt idx="9">
                  <c:v>0</c:v>
                </c:pt>
                <c:pt idx="10">
                  <c:v>9.8463182019188026E-3</c:v>
                </c:pt>
                <c:pt idx="11">
                  <c:v>8.1605085536654055E-3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2A1-44D8-B5BA-5BC7C28AA090}"/>
            </c:ext>
          </c:extLst>
        </c:ser>
        <c:ser>
          <c:idx val="1"/>
          <c:order val="1"/>
          <c:tx>
            <c:v>15" - Nazionale</c:v>
          </c:tx>
          <c:spPr>
            <a:solidFill>
              <a:srgbClr val="0070C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11,7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6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12,1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7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12,4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8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14,0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9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18,3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A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17,5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B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21,3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C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17,2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D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14,6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E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3D-12A1-44D8-B5BA-5BC7C28AA090}"/>
                </c:ext>
                <c:ext xmlns:c15="http://schemas.microsoft.com/office/drawing/2012/chart" uri="{CE6537A1-D6FC-4f65-9D91-7224C49458BB}"/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mtClean="0"/>
                      <a:t>14,8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F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mtClean="0"/>
                      <a:t>15,5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30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2017</c:v>
                </c:pt>
                <c:pt idx="13">
                  <c:v>Tot. 2018</c:v>
                </c:pt>
              </c:strCache>
            </c:strRef>
          </c:cat>
          <c:val>
            <c:numRef>
              <c:f>(grafico!$B$3:$K$3,grafico!$O$3:$P$3)</c:f>
              <c:numCache>
                <c:formatCode>0.0%</c:formatCode>
                <c:ptCount val="12"/>
                <c:pt idx="0">
                  <c:v>0.11679215877724994</c:v>
                </c:pt>
                <c:pt idx="1">
                  <c:v>0.12124757915028549</c:v>
                </c:pt>
                <c:pt idx="2">
                  <c:v>0.12418257410189865</c:v>
                </c:pt>
                <c:pt idx="3">
                  <c:v>0.14034505513300463</c:v>
                </c:pt>
                <c:pt idx="4">
                  <c:v>0.18301928217443095</c:v>
                </c:pt>
                <c:pt idx="5">
                  <c:v>0.17540696954691756</c:v>
                </c:pt>
                <c:pt idx="6">
                  <c:v>0.21299153566223986</c:v>
                </c:pt>
                <c:pt idx="7">
                  <c:v>0.17203209217628998</c:v>
                </c:pt>
                <c:pt idx="8">
                  <c:v>0.14607398206615896</c:v>
                </c:pt>
                <c:pt idx="9">
                  <c:v>0</c:v>
                </c:pt>
                <c:pt idx="10">
                  <c:v>0.14812561937524088</c:v>
                </c:pt>
                <c:pt idx="11">
                  <c:v>0.15525645804998234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2A1-44D8-B5BA-5BC7C28AA090}"/>
            </c:ext>
          </c:extLst>
        </c:ser>
        <c:ser>
          <c:idx val="2"/>
          <c:order val="2"/>
          <c:tx>
            <c:v>20" - Nazionale</c:v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13,9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B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13,5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C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13,2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D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15,3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E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14,2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F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12,7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0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14,4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1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11,2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2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10,7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3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3C-12A1-44D8-B5BA-5BC7C28AA090}"/>
                </c:ext>
                <c:ext xmlns:c15="http://schemas.microsoft.com/office/drawing/2012/chart" uri="{CE6537A1-D6FC-4f65-9D91-7224C49458BB}"/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mtClean="0"/>
                      <a:t>13,3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4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mtClean="0"/>
                      <a:t>13,3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5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2017</c:v>
                </c:pt>
                <c:pt idx="13">
                  <c:v>Tot. 2018</c:v>
                </c:pt>
              </c:strCache>
            </c:strRef>
          </c:cat>
          <c:val>
            <c:numRef>
              <c:f>(grafico!$B$4:$K$4,grafico!$O$4:$P$4)</c:f>
              <c:numCache>
                <c:formatCode>0.0%</c:formatCode>
                <c:ptCount val="12"/>
                <c:pt idx="0">
                  <c:v>0.13868286485031703</c:v>
                </c:pt>
                <c:pt idx="1">
                  <c:v>0.13467414059212382</c:v>
                </c:pt>
                <c:pt idx="2">
                  <c:v>0.13194598586258707</c:v>
                </c:pt>
                <c:pt idx="3">
                  <c:v>0.15331302195747376</c:v>
                </c:pt>
                <c:pt idx="4">
                  <c:v>0.14212860613606523</c:v>
                </c:pt>
                <c:pt idx="5">
                  <c:v>0.12735722538582156</c:v>
                </c:pt>
                <c:pt idx="6">
                  <c:v>0.14447659445584807</c:v>
                </c:pt>
                <c:pt idx="7">
                  <c:v>0.11219892039209801</c:v>
                </c:pt>
                <c:pt idx="8">
                  <c:v>0.10672118451309809</c:v>
                </c:pt>
                <c:pt idx="9">
                  <c:v>0</c:v>
                </c:pt>
                <c:pt idx="10">
                  <c:v>0.13310014439717585</c:v>
                </c:pt>
                <c:pt idx="11">
                  <c:v>0.13342865712165089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2A1-44D8-B5BA-5BC7C28AA090}"/>
            </c:ext>
          </c:extLst>
        </c:ser>
        <c:ser>
          <c:idx val="3"/>
          <c:order val="3"/>
          <c:tx>
            <c:v>25" e 30" - Nazionale</c:v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73,4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72,0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71,9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2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68,6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3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64,7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4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68,1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5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62,9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6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71,0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7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73,1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8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3B-12A1-44D8-B5BA-5BC7C28AA090}"/>
                </c:ext>
                <c:ext xmlns:c15="http://schemas.microsoft.com/office/drawing/2012/chart" uri="{CE6537A1-D6FC-4f65-9D91-7224C49458BB}"/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mtClean="0"/>
                      <a:t>68,8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9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mtClean="0"/>
                      <a:t>69,3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A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2017</c:v>
                </c:pt>
                <c:pt idx="13">
                  <c:v>Tot. 2018</c:v>
                </c:pt>
              </c:strCache>
            </c:strRef>
          </c:cat>
          <c:val>
            <c:numRef>
              <c:f>(grafico!$B$5:$K$5,grafico!$O$5:$P$5)</c:f>
              <c:numCache>
                <c:formatCode>0.0%</c:formatCode>
                <c:ptCount val="12"/>
                <c:pt idx="0">
                  <c:v>0.73382215796358541</c:v>
                </c:pt>
                <c:pt idx="1">
                  <c:v>0.71963845101488866</c:v>
                </c:pt>
                <c:pt idx="2">
                  <c:v>0.71937534148340387</c:v>
                </c:pt>
                <c:pt idx="3">
                  <c:v>0.68582292343411166</c:v>
                </c:pt>
                <c:pt idx="4">
                  <c:v>0.64658015457421147</c:v>
                </c:pt>
                <c:pt idx="5">
                  <c:v>0.6810674052983412</c:v>
                </c:pt>
                <c:pt idx="6">
                  <c:v>0.62935433434363142</c:v>
                </c:pt>
                <c:pt idx="7">
                  <c:v>0.71040542075102098</c:v>
                </c:pt>
                <c:pt idx="8">
                  <c:v>0.73100630542532496</c:v>
                </c:pt>
                <c:pt idx="9">
                  <c:v>0</c:v>
                </c:pt>
                <c:pt idx="10">
                  <c:v>0.68770496129877423</c:v>
                </c:pt>
                <c:pt idx="11">
                  <c:v>0.69262242409666352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12A1-44D8-B5BA-5BC7C28AA090}"/>
            </c:ext>
          </c:extLst>
        </c:ser>
        <c:ser>
          <c:idx val="4"/>
          <c:order val="4"/>
          <c:tx>
            <c:v>&gt; 30" - Nazionale</c:v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0,9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1,0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0,8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0,6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layout/>
              <c:tx>
                <c:rich>
                  <a:bodyPr/>
                  <a:lstStyle/>
                  <a:p>
                    <a:r>
                      <a:rPr lang="en-US" smtClean="0"/>
                      <a:t>0,3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/>
              <c:tx>
                <c:rich>
                  <a:bodyPr/>
                  <a:lstStyle/>
                  <a:p>
                    <a:r>
                      <a:rPr lang="en-US" smtClean="0"/>
                      <a:t>1,1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3A-12A1-44D8-B5BA-5BC7C28AA090}"/>
                </c:ext>
                <c:ext xmlns:c15="http://schemas.microsoft.com/office/drawing/2012/chart" uri="{CE6537A1-D6FC-4f65-9D91-7224C49458BB}"/>
              </c:extLst>
            </c:dLbl>
            <c:dLbl>
              <c:idx val="10"/>
              <c:layout/>
              <c:tx>
                <c:rich>
                  <a:bodyPr/>
                  <a:lstStyle/>
                  <a:p>
                    <a:r>
                      <a:rPr lang="en-US" smtClean="0"/>
                      <a:t>2,1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layout/>
              <c:tx>
                <c:rich>
                  <a:bodyPr/>
                  <a:lstStyle/>
                  <a:p>
                    <a:r>
                      <a:rPr lang="en-US" smtClean="0"/>
                      <a:t>1,1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12A1-44D8-B5BA-5BC7C28AA090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ysClr val="windowText" lastClr="00000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(grafico!$B$1:$M$1,grafico!$O$1:$P$1)</c:f>
              <c:strCache>
                <c:ptCount val="14"/>
                <c:pt idx="0">
                  <c:v>gen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mag</c:v>
                </c:pt>
                <c:pt idx="5">
                  <c:v>giu</c:v>
                </c:pt>
                <c:pt idx="6">
                  <c:v>lug</c:v>
                </c:pt>
                <c:pt idx="7">
                  <c:v>ago</c:v>
                </c:pt>
                <c:pt idx="8">
                  <c:v>set</c:v>
                </c:pt>
                <c:pt idx="9">
                  <c:v>ott</c:v>
                </c:pt>
                <c:pt idx="10">
                  <c:v>nov</c:v>
                </c:pt>
                <c:pt idx="11">
                  <c:v>dic</c:v>
                </c:pt>
                <c:pt idx="12">
                  <c:v>Tot. 2017</c:v>
                </c:pt>
                <c:pt idx="13">
                  <c:v>Tot. 2018</c:v>
                </c:pt>
              </c:strCache>
            </c:strRef>
          </c:cat>
          <c:val>
            <c:numRef>
              <c:f>(grafico!$B$6:$K$6,grafico!$O$6:$P$6)</c:f>
              <c:numCache>
                <c:formatCode>0.0%</c:formatCode>
                <c:ptCount val="12"/>
                <c:pt idx="0">
                  <c:v>8.709340243223113E-3</c:v>
                </c:pt>
                <c:pt idx="1">
                  <c:v>1.1311192986103799E-2</c:v>
                </c:pt>
                <c:pt idx="2">
                  <c:v>1.8159447138369075E-2</c:v>
                </c:pt>
                <c:pt idx="3">
                  <c:v>1.0165048010833868E-2</c:v>
                </c:pt>
                <c:pt idx="4">
                  <c:v>1.4212344626653771E-2</c:v>
                </c:pt>
                <c:pt idx="5">
                  <c:v>8.1589914995460928E-3</c:v>
                </c:pt>
                <c:pt idx="6">
                  <c:v>6.2602453354241531E-3</c:v>
                </c:pt>
                <c:pt idx="7">
                  <c:v>2.5205721678542895E-3</c:v>
                </c:pt>
                <c:pt idx="8">
                  <c:v>1.0500519059748976E-2</c:v>
                </c:pt>
                <c:pt idx="9">
                  <c:v>0</c:v>
                </c:pt>
                <c:pt idx="10">
                  <c:v>2.1222956726890247E-2</c:v>
                </c:pt>
                <c:pt idx="11">
                  <c:v>1.0531952178037879E-2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12A1-44D8-B5BA-5BC7C28AA090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50"/>
        <c:overlap val="100"/>
        <c:axId val="145175624"/>
        <c:axId val="145176016"/>
      </c:barChart>
      <c:catAx>
        <c:axId val="1451756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45176016"/>
        <c:crosses val="autoZero"/>
        <c:auto val="1"/>
        <c:lblAlgn val="ctr"/>
        <c:lblOffset val="100"/>
        <c:noMultiLvlLbl val="0"/>
      </c:catAx>
      <c:valAx>
        <c:axId val="145176016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1451756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'trend storico'!$C$30</c:f>
              <c:strCache>
                <c:ptCount val="1"/>
                <c:pt idx="0">
                  <c:v>&lt; 15" - Nazionale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F9D0-4452-BA19-FD1F663AC0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E-F9D0-4452-BA19-FD1F663AC0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3-F9D0-4452-BA19-FD1F663AC0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8-F9D0-4452-BA19-FD1F663AC0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1.0798119936786981E-2"/>
                  <c:y val="4.8419586599667943E-3"/>
                </c:manualLayout>
              </c:layout>
              <c:tx>
                <c:rich>
                  <a:bodyPr/>
                  <a:lstStyle/>
                  <a:p>
                    <a:r>
                      <a:rPr lang="en-US" smtClean="0"/>
                      <a:t>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D-F9D0-4452-BA19-FD1F663AC0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2-F9D0-4452-BA19-FD1F663AC0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7-F9D0-4452-BA19-FD1F663AC0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storico'!$B$31:$B$37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storico'!$C$31:$C$37</c:f>
              <c:numCache>
                <c:formatCode>0%</c:formatCode>
                <c:ptCount val="7"/>
                <c:pt idx="0">
                  <c:v>4.392003148619668E-3</c:v>
                </c:pt>
                <c:pt idx="1">
                  <c:v>4.4378698224852072E-3</c:v>
                </c:pt>
                <c:pt idx="2">
                  <c:v>4.7831515308323211E-3</c:v>
                </c:pt>
                <c:pt idx="3">
                  <c:v>7.4986742946887234E-3</c:v>
                </c:pt>
                <c:pt idx="4">
                  <c:v>4.9501568518133168E-3</c:v>
                </c:pt>
                <c:pt idx="5">
                  <c:v>5.0397806094504083E-3</c:v>
                </c:pt>
                <c:pt idx="6">
                  <c:v>5.698008935668979E-3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9D0-4452-BA19-FD1F663AC048}"/>
            </c:ext>
          </c:extLst>
        </c:ser>
        <c:ser>
          <c:idx val="1"/>
          <c:order val="1"/>
          <c:tx>
            <c:strRef>
              <c:f>'trend storico'!$D$30</c:f>
              <c:strCache>
                <c:ptCount val="1"/>
                <c:pt idx="0">
                  <c:v>15" - Nazionale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F9D0-4452-BA19-FD1F663AC0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F9D0-4452-BA19-FD1F663AC0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2-F9D0-4452-BA19-FD1F663AC0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7-F9D0-4452-BA19-FD1F663AC0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>
                <c:manualLayout>
                  <c:x val="-1.1997911040875402E-3"/>
                  <c:y val="-4.8419586599669721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C-F9D0-4452-BA19-FD1F663AC0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1-F9D0-4452-BA19-FD1F663AC0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6-F9D0-4452-BA19-FD1F663AC0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storico'!$B$31:$B$37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storico'!$D$31:$D$37</c:f>
              <c:numCache>
                <c:formatCode>0%</c:formatCode>
                <c:ptCount val="7"/>
                <c:pt idx="0">
                  <c:v>0.12930826753628544</c:v>
                </c:pt>
                <c:pt idx="1">
                  <c:v>0.12250067679931934</c:v>
                </c:pt>
                <c:pt idx="2">
                  <c:v>0.17823005942140105</c:v>
                </c:pt>
                <c:pt idx="3">
                  <c:v>0.10323786725642255</c:v>
                </c:pt>
                <c:pt idx="4">
                  <c:v>6.2787839763799626E-3</c:v>
                </c:pt>
                <c:pt idx="5">
                  <c:v>0.15453551891903136</c:v>
                </c:pt>
                <c:pt idx="6">
                  <c:v>0.14607398206615896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9D0-4452-BA19-FD1F663AC048}"/>
            </c:ext>
          </c:extLst>
        </c:ser>
        <c:ser>
          <c:idx val="2"/>
          <c:order val="2"/>
          <c:tx>
            <c:strRef>
              <c:f>'trend storico'!$E$30</c:f>
              <c:strCache>
                <c:ptCount val="1"/>
                <c:pt idx="0">
                  <c:v>20" - Nazionale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10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F9D0-4452-BA19-FD1F663AC0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F9D0-4452-BA19-FD1F663AC0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1-F9D0-4452-BA19-FD1F663AC0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6-F9D0-4452-BA19-FD1F663AC0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16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B-F9D0-4452-BA19-FD1F663AC0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12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0-F9D0-4452-BA19-FD1F663AC0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5-F9D0-4452-BA19-FD1F663AC0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storico'!$B$31:$B$37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storico'!$E$31:$E$37</c:f>
              <c:numCache>
                <c:formatCode>0%</c:formatCode>
                <c:ptCount val="7"/>
                <c:pt idx="0">
                  <c:v>0.10482815123013037</c:v>
                </c:pt>
                <c:pt idx="1">
                  <c:v>0.12731078624743783</c:v>
                </c:pt>
                <c:pt idx="2">
                  <c:v>7.7946249486422009E-2</c:v>
                </c:pt>
                <c:pt idx="3">
                  <c:v>0.11473496053691556</c:v>
                </c:pt>
                <c:pt idx="4">
                  <c:v>0.16480630077071368</c:v>
                </c:pt>
                <c:pt idx="5">
                  <c:v>0.12283677375885318</c:v>
                </c:pt>
                <c:pt idx="6">
                  <c:v>0.10672118451309809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9D0-4452-BA19-FD1F663AC048}"/>
            </c:ext>
          </c:extLst>
        </c:ser>
        <c:ser>
          <c:idx val="3"/>
          <c:order val="3"/>
          <c:tx>
            <c:strRef>
              <c:f>'trend storico'!$F$30</c:f>
              <c:strCache>
                <c:ptCount val="1"/>
                <c:pt idx="0">
                  <c:v>25" e 30" - Nazionale</c:v>
                </c:pt>
              </c:strCache>
            </c:strRef>
          </c:tx>
          <c:spPr>
            <a:solidFill>
              <a:srgbClr val="00467A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76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F9D0-4452-BA19-FD1F663AC0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73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F9D0-4452-BA19-FD1F663AC0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73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0-F9D0-4452-BA19-FD1F663AC0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75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5-F9D0-4452-BA19-FD1F663AC0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81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A-F9D0-4452-BA19-FD1F663AC0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70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F-F9D0-4452-BA19-FD1F663AC0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73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4-F9D0-4452-BA19-FD1F663AC0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storico'!$B$31:$B$37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storico'!$F$31:$F$37</c:f>
              <c:numCache>
                <c:formatCode>0%</c:formatCode>
                <c:ptCount val="7"/>
                <c:pt idx="0">
                  <c:v>0.75525144780279363</c:v>
                </c:pt>
                <c:pt idx="1">
                  <c:v>0.73144603008856401</c:v>
                </c:pt>
                <c:pt idx="2">
                  <c:v>0.72565317826534126</c:v>
                </c:pt>
                <c:pt idx="3">
                  <c:v>0.75237856768766187</c:v>
                </c:pt>
                <c:pt idx="4">
                  <c:v>0.80834789300311349</c:v>
                </c:pt>
                <c:pt idx="5">
                  <c:v>0.69925663866298327</c:v>
                </c:pt>
                <c:pt idx="6">
                  <c:v>0.73100630542532496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F9D0-4452-BA19-FD1F663AC048}"/>
            </c:ext>
          </c:extLst>
        </c:ser>
        <c:ser>
          <c:idx val="4"/>
          <c:order val="4"/>
          <c:tx>
            <c:strRef>
              <c:f>'trend storico'!$G$30</c:f>
              <c:strCache>
                <c:ptCount val="1"/>
                <c:pt idx="0">
                  <c:v>&gt; 30" - Nazionale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F9D0-4452-BA19-FD1F663AC0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F9D0-4452-BA19-FD1F663AC0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F-F9D0-4452-BA19-FD1F663AC0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4-F9D0-4452-BA19-FD1F663AC0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9-F9D0-4452-BA19-FD1F663AC0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5"/>
              <c:layout/>
              <c:tx>
                <c:rich>
                  <a:bodyPr/>
                  <a:lstStyle/>
                  <a:p>
                    <a:r>
                      <a:rPr lang="en-US" smtClean="0"/>
                      <a:t>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1E-F9D0-4452-BA19-FD1F663AC0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layout/>
              <c:tx>
                <c:rich>
                  <a:bodyPr/>
                  <a:lstStyle/>
                  <a:p>
                    <a:r>
                      <a:rPr lang="en-US" smtClean="0"/>
                      <a:t>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23-F9D0-4452-BA19-FD1F663AC048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3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'trend storico'!$B$31:$B$37</c:f>
              <c:numCache>
                <c:formatCode>General</c:formatCode>
                <c:ptCount val="7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  <c:pt idx="5">
                  <c:v>2017</c:v>
                </c:pt>
                <c:pt idx="6">
                  <c:v>2018</c:v>
                </c:pt>
              </c:numCache>
            </c:numRef>
          </c:cat>
          <c:val>
            <c:numRef>
              <c:f>'trend storico'!$G$31:$G$37</c:f>
              <c:numCache>
                <c:formatCode>0%</c:formatCode>
                <c:ptCount val="7"/>
                <c:pt idx="0">
                  <c:v>6.2201302821709411E-3</c:v>
                </c:pt>
                <c:pt idx="1">
                  <c:v>1.4304637042193603E-2</c:v>
                </c:pt>
                <c:pt idx="2">
                  <c:v>1.3387361296003404E-2</c:v>
                </c:pt>
                <c:pt idx="3">
                  <c:v>2.2149930224311304E-2</c:v>
                </c:pt>
                <c:pt idx="4">
                  <c:v>1.5616865397979575E-2</c:v>
                </c:pt>
                <c:pt idx="5">
                  <c:v>1.8331288049681798E-2</c:v>
                </c:pt>
                <c:pt idx="6">
                  <c:v>1.0500519059748976E-2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F9D0-4452-BA19-FD1F663AC048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45177192"/>
        <c:axId val="145177584"/>
      </c:barChart>
      <c:catAx>
        <c:axId val="145177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45177584"/>
        <c:crosses val="autoZero"/>
        <c:auto val="1"/>
        <c:lblAlgn val="ctr"/>
        <c:lblOffset val="100"/>
        <c:noMultiLvlLbl val="0"/>
      </c:catAx>
      <c:valAx>
        <c:axId val="145177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45177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300" b="0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300" b="1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5.4784004068193885E-2"/>
          <c:y val="2.0742611071103232E-2"/>
          <c:w val="0.93064974418825375"/>
          <c:h val="0.77667666131870294"/>
        </c:manualLayout>
      </c:layout>
      <c:lineChart>
        <c:grouping val="standard"/>
        <c:varyColors val="0"/>
        <c:ser>
          <c:idx val="0"/>
          <c:order val="0"/>
          <c:spPr>
            <a:ln w="28575" cap="rnd">
              <a:solidFill>
                <a:schemeClr val="accent5">
                  <a:lumMod val="25000"/>
                </a:schemeClr>
              </a:solidFill>
              <a:round/>
            </a:ln>
            <a:effectLst/>
          </c:spPr>
          <c:marker>
            <c:symbol val="none"/>
          </c:marker>
          <c:trendline>
            <c:spPr>
              <a:ln w="28575" cap="rnd">
                <a:solidFill>
                  <a:srgbClr val="FFC000"/>
                </a:solidFill>
                <a:prstDash val="solid"/>
              </a:ln>
              <a:effectLst/>
            </c:spPr>
            <c:trendlineType val="linear"/>
            <c:dispRSqr val="0"/>
            <c:dispEq val="0"/>
          </c:trendline>
          <c:cat>
            <c:strRef>
              <c:f>mensile!$C$2:$C$142</c:f>
              <c:strCache>
                <c:ptCount val="141"/>
                <c:pt idx="0">
                  <c:v>Gennaio</c:v>
                </c:pt>
                <c:pt idx="1">
                  <c:v>Febbraio</c:v>
                </c:pt>
                <c:pt idx="2">
                  <c:v>Marzo</c:v>
                </c:pt>
                <c:pt idx="3">
                  <c:v>Aprile</c:v>
                </c:pt>
                <c:pt idx="4">
                  <c:v>Maggio</c:v>
                </c:pt>
                <c:pt idx="5">
                  <c:v>Giugno</c:v>
                </c:pt>
                <c:pt idx="6">
                  <c:v>Luglio</c:v>
                </c:pt>
                <c:pt idx="7">
                  <c:v>Agosto</c:v>
                </c:pt>
                <c:pt idx="8">
                  <c:v>Settembre</c:v>
                </c:pt>
                <c:pt idx="9">
                  <c:v>Ottobre</c:v>
                </c:pt>
                <c:pt idx="10">
                  <c:v>Novembre</c:v>
                </c:pt>
                <c:pt idx="11">
                  <c:v>Dicembre</c:v>
                </c:pt>
                <c:pt idx="12">
                  <c:v>Gennaio</c:v>
                </c:pt>
                <c:pt idx="13">
                  <c:v>Febbraio</c:v>
                </c:pt>
                <c:pt idx="14">
                  <c:v>Marzo</c:v>
                </c:pt>
                <c:pt idx="15">
                  <c:v>Aprile</c:v>
                </c:pt>
                <c:pt idx="16">
                  <c:v>Maggio</c:v>
                </c:pt>
                <c:pt idx="17">
                  <c:v>Giugno</c:v>
                </c:pt>
                <c:pt idx="18">
                  <c:v>Luglio</c:v>
                </c:pt>
                <c:pt idx="19">
                  <c:v>Agosto</c:v>
                </c:pt>
                <c:pt idx="20">
                  <c:v>Settembre</c:v>
                </c:pt>
                <c:pt idx="21">
                  <c:v>Ottobre</c:v>
                </c:pt>
                <c:pt idx="22">
                  <c:v>Novembre</c:v>
                </c:pt>
                <c:pt idx="23">
                  <c:v>Dicembre</c:v>
                </c:pt>
                <c:pt idx="24">
                  <c:v>Gennaio</c:v>
                </c:pt>
                <c:pt idx="25">
                  <c:v>Febbraio</c:v>
                </c:pt>
                <c:pt idx="26">
                  <c:v>Marzo</c:v>
                </c:pt>
                <c:pt idx="27">
                  <c:v>Aprile</c:v>
                </c:pt>
                <c:pt idx="28">
                  <c:v>Maggio</c:v>
                </c:pt>
                <c:pt idx="29">
                  <c:v>Giugno</c:v>
                </c:pt>
                <c:pt idx="30">
                  <c:v>Luglio</c:v>
                </c:pt>
                <c:pt idx="31">
                  <c:v>Agosto</c:v>
                </c:pt>
                <c:pt idx="32">
                  <c:v>Settembre</c:v>
                </c:pt>
                <c:pt idx="33">
                  <c:v>Ottobre</c:v>
                </c:pt>
                <c:pt idx="34">
                  <c:v>Novembre</c:v>
                </c:pt>
                <c:pt idx="35">
                  <c:v>Dicembre</c:v>
                </c:pt>
                <c:pt idx="36">
                  <c:v>Gennaio</c:v>
                </c:pt>
                <c:pt idx="37">
                  <c:v>Febbraio</c:v>
                </c:pt>
                <c:pt idx="38">
                  <c:v>Marzo</c:v>
                </c:pt>
                <c:pt idx="39">
                  <c:v>Aprile</c:v>
                </c:pt>
                <c:pt idx="40">
                  <c:v>Maggio</c:v>
                </c:pt>
                <c:pt idx="41">
                  <c:v>Giugno</c:v>
                </c:pt>
                <c:pt idx="42">
                  <c:v>Luglio</c:v>
                </c:pt>
                <c:pt idx="43">
                  <c:v>Agosto</c:v>
                </c:pt>
                <c:pt idx="44">
                  <c:v>Settembre</c:v>
                </c:pt>
                <c:pt idx="45">
                  <c:v>Ottobre</c:v>
                </c:pt>
                <c:pt idx="46">
                  <c:v>Novembre</c:v>
                </c:pt>
                <c:pt idx="47">
                  <c:v>Dicembre</c:v>
                </c:pt>
                <c:pt idx="48">
                  <c:v>Gennaio</c:v>
                </c:pt>
                <c:pt idx="49">
                  <c:v>Febbraio</c:v>
                </c:pt>
                <c:pt idx="50">
                  <c:v>Marzo</c:v>
                </c:pt>
                <c:pt idx="51">
                  <c:v>Aprile</c:v>
                </c:pt>
                <c:pt idx="52">
                  <c:v>Maggio</c:v>
                </c:pt>
                <c:pt idx="53">
                  <c:v>Giugno</c:v>
                </c:pt>
                <c:pt idx="54">
                  <c:v>Luglio</c:v>
                </c:pt>
                <c:pt idx="55">
                  <c:v>Agosto</c:v>
                </c:pt>
                <c:pt idx="56">
                  <c:v>Settembre</c:v>
                </c:pt>
                <c:pt idx="57">
                  <c:v>Ottobre</c:v>
                </c:pt>
                <c:pt idx="58">
                  <c:v>Novembre</c:v>
                </c:pt>
                <c:pt idx="59">
                  <c:v>Dicembre</c:v>
                </c:pt>
                <c:pt idx="60">
                  <c:v>Gennaio</c:v>
                </c:pt>
                <c:pt idx="61">
                  <c:v>Febbraio</c:v>
                </c:pt>
                <c:pt idx="62">
                  <c:v>Marzo</c:v>
                </c:pt>
                <c:pt idx="63">
                  <c:v>Aprile</c:v>
                </c:pt>
                <c:pt idx="64">
                  <c:v>Maggio</c:v>
                </c:pt>
                <c:pt idx="65">
                  <c:v>Giugno</c:v>
                </c:pt>
                <c:pt idx="66">
                  <c:v>Luglio</c:v>
                </c:pt>
                <c:pt idx="67">
                  <c:v>Agosto</c:v>
                </c:pt>
                <c:pt idx="68">
                  <c:v>Settembre</c:v>
                </c:pt>
                <c:pt idx="69">
                  <c:v>Ottobre</c:v>
                </c:pt>
                <c:pt idx="70">
                  <c:v>Novembre</c:v>
                </c:pt>
                <c:pt idx="71">
                  <c:v>Dicembre</c:v>
                </c:pt>
                <c:pt idx="72">
                  <c:v>Gennaio</c:v>
                </c:pt>
                <c:pt idx="73">
                  <c:v>Febbraio</c:v>
                </c:pt>
                <c:pt idx="74">
                  <c:v>Marzo</c:v>
                </c:pt>
                <c:pt idx="75">
                  <c:v>Aprile</c:v>
                </c:pt>
                <c:pt idx="76">
                  <c:v>Maggio</c:v>
                </c:pt>
                <c:pt idx="77">
                  <c:v>Giugno</c:v>
                </c:pt>
                <c:pt idx="78">
                  <c:v>Luglio</c:v>
                </c:pt>
                <c:pt idx="79">
                  <c:v>Agosto</c:v>
                </c:pt>
                <c:pt idx="80">
                  <c:v>Settembre</c:v>
                </c:pt>
                <c:pt idx="81">
                  <c:v>Ottobre</c:v>
                </c:pt>
                <c:pt idx="82">
                  <c:v>Novembre</c:v>
                </c:pt>
                <c:pt idx="83">
                  <c:v>Dicembre</c:v>
                </c:pt>
                <c:pt idx="84">
                  <c:v>Gennaio</c:v>
                </c:pt>
                <c:pt idx="85">
                  <c:v>Febbraio</c:v>
                </c:pt>
                <c:pt idx="86">
                  <c:v>Marzo</c:v>
                </c:pt>
                <c:pt idx="87">
                  <c:v>Aprile</c:v>
                </c:pt>
                <c:pt idx="88">
                  <c:v>Maggio</c:v>
                </c:pt>
                <c:pt idx="89">
                  <c:v>Giugno</c:v>
                </c:pt>
                <c:pt idx="90">
                  <c:v>Luglio</c:v>
                </c:pt>
                <c:pt idx="91">
                  <c:v>Agosto</c:v>
                </c:pt>
                <c:pt idx="92">
                  <c:v>Settembre</c:v>
                </c:pt>
                <c:pt idx="93">
                  <c:v>Ottobre</c:v>
                </c:pt>
                <c:pt idx="94">
                  <c:v>Novembre</c:v>
                </c:pt>
                <c:pt idx="95">
                  <c:v>Dicembre</c:v>
                </c:pt>
                <c:pt idx="96">
                  <c:v>Gennaio</c:v>
                </c:pt>
                <c:pt idx="97">
                  <c:v>Febbraio</c:v>
                </c:pt>
                <c:pt idx="98">
                  <c:v>Marzo</c:v>
                </c:pt>
                <c:pt idx="99">
                  <c:v>Aprile</c:v>
                </c:pt>
                <c:pt idx="100">
                  <c:v>Maggio</c:v>
                </c:pt>
                <c:pt idx="101">
                  <c:v>Giugno</c:v>
                </c:pt>
                <c:pt idx="102">
                  <c:v>Luglio</c:v>
                </c:pt>
                <c:pt idx="103">
                  <c:v>Agosto</c:v>
                </c:pt>
                <c:pt idx="104">
                  <c:v>Settembre</c:v>
                </c:pt>
                <c:pt idx="105">
                  <c:v>Ottobre</c:v>
                </c:pt>
                <c:pt idx="106">
                  <c:v>Novembre</c:v>
                </c:pt>
                <c:pt idx="107">
                  <c:v>Dicembre</c:v>
                </c:pt>
                <c:pt idx="108">
                  <c:v>Gennaio</c:v>
                </c:pt>
                <c:pt idx="109">
                  <c:v>Febbraio</c:v>
                </c:pt>
                <c:pt idx="110">
                  <c:v>Marzo</c:v>
                </c:pt>
                <c:pt idx="111">
                  <c:v>Aprile</c:v>
                </c:pt>
                <c:pt idx="112">
                  <c:v>Maggio</c:v>
                </c:pt>
                <c:pt idx="113">
                  <c:v>Giugno</c:v>
                </c:pt>
                <c:pt idx="114">
                  <c:v>Luglio</c:v>
                </c:pt>
                <c:pt idx="115">
                  <c:v>Agosto</c:v>
                </c:pt>
                <c:pt idx="116">
                  <c:v>Settembre</c:v>
                </c:pt>
                <c:pt idx="117">
                  <c:v>Ottobre</c:v>
                </c:pt>
                <c:pt idx="118">
                  <c:v>Novembre</c:v>
                </c:pt>
                <c:pt idx="119">
                  <c:v>Dicembre</c:v>
                </c:pt>
                <c:pt idx="120">
                  <c:v>Gennaio</c:v>
                </c:pt>
                <c:pt idx="121">
                  <c:v>Febbraio</c:v>
                </c:pt>
                <c:pt idx="122">
                  <c:v>Marzo</c:v>
                </c:pt>
                <c:pt idx="123">
                  <c:v>Aprile</c:v>
                </c:pt>
                <c:pt idx="124">
                  <c:v>Maggio</c:v>
                </c:pt>
                <c:pt idx="125">
                  <c:v>Giugno</c:v>
                </c:pt>
                <c:pt idx="126">
                  <c:v>Luglio</c:v>
                </c:pt>
                <c:pt idx="127">
                  <c:v>Agosto</c:v>
                </c:pt>
                <c:pt idx="128">
                  <c:v>Settembre</c:v>
                </c:pt>
                <c:pt idx="129">
                  <c:v>Ottobre</c:v>
                </c:pt>
                <c:pt idx="130">
                  <c:v>Novembre</c:v>
                </c:pt>
                <c:pt idx="131">
                  <c:v>Dicembre</c:v>
                </c:pt>
                <c:pt idx="132">
                  <c:v>Gennaio</c:v>
                </c:pt>
                <c:pt idx="133">
                  <c:v>Febbraio</c:v>
                </c:pt>
                <c:pt idx="134">
                  <c:v>Marzo</c:v>
                </c:pt>
                <c:pt idx="135">
                  <c:v>Aprile</c:v>
                </c:pt>
                <c:pt idx="136">
                  <c:v>Maggio</c:v>
                </c:pt>
                <c:pt idx="137">
                  <c:v>Giugno</c:v>
                </c:pt>
                <c:pt idx="138">
                  <c:v>Luglio</c:v>
                </c:pt>
                <c:pt idx="139">
                  <c:v>Agosto</c:v>
                </c:pt>
                <c:pt idx="140">
                  <c:v>Settembre</c:v>
                </c:pt>
              </c:strCache>
            </c:strRef>
          </c:cat>
          <c:val>
            <c:numRef>
              <c:f>mensile!$D$2:$D$142</c:f>
              <c:numCache>
                <c:formatCode>#,##0</c:formatCode>
                <c:ptCount val="141"/>
                <c:pt idx="0">
                  <c:v>23659</c:v>
                </c:pt>
                <c:pt idx="1">
                  <c:v>27916</c:v>
                </c:pt>
                <c:pt idx="2">
                  <c:v>38195</c:v>
                </c:pt>
                <c:pt idx="3">
                  <c:v>33986</c:v>
                </c:pt>
                <c:pt idx="4">
                  <c:v>43187</c:v>
                </c:pt>
                <c:pt idx="5">
                  <c:v>44366</c:v>
                </c:pt>
                <c:pt idx="6">
                  <c:v>31941</c:v>
                </c:pt>
                <c:pt idx="7">
                  <c:v>13240</c:v>
                </c:pt>
                <c:pt idx="8">
                  <c:v>28194</c:v>
                </c:pt>
                <c:pt idx="9">
                  <c:v>42806</c:v>
                </c:pt>
                <c:pt idx="10">
                  <c:v>40158</c:v>
                </c:pt>
                <c:pt idx="11">
                  <c:v>30806</c:v>
                </c:pt>
                <c:pt idx="12">
                  <c:v>27131</c:v>
                </c:pt>
                <c:pt idx="13">
                  <c:v>33878</c:v>
                </c:pt>
                <c:pt idx="14">
                  <c:v>37933</c:v>
                </c:pt>
                <c:pt idx="15">
                  <c:v>35399</c:v>
                </c:pt>
                <c:pt idx="16">
                  <c:v>46518</c:v>
                </c:pt>
                <c:pt idx="17">
                  <c:v>43004</c:v>
                </c:pt>
                <c:pt idx="18">
                  <c:v>30568</c:v>
                </c:pt>
                <c:pt idx="19">
                  <c:v>12154</c:v>
                </c:pt>
                <c:pt idx="20">
                  <c:v>31166</c:v>
                </c:pt>
                <c:pt idx="21">
                  <c:v>41813</c:v>
                </c:pt>
                <c:pt idx="22">
                  <c:v>35477</c:v>
                </c:pt>
                <c:pt idx="23">
                  <c:v>26918</c:v>
                </c:pt>
                <c:pt idx="24">
                  <c:v>18749</c:v>
                </c:pt>
                <c:pt idx="25">
                  <c:v>25655</c:v>
                </c:pt>
                <c:pt idx="26">
                  <c:v>34670</c:v>
                </c:pt>
                <c:pt idx="27">
                  <c:v>29170</c:v>
                </c:pt>
                <c:pt idx="28">
                  <c:v>39072</c:v>
                </c:pt>
                <c:pt idx="29">
                  <c:v>37495</c:v>
                </c:pt>
                <c:pt idx="30">
                  <c:v>27821</c:v>
                </c:pt>
                <c:pt idx="31">
                  <c:v>11961</c:v>
                </c:pt>
                <c:pt idx="32">
                  <c:v>31360</c:v>
                </c:pt>
                <c:pt idx="33">
                  <c:v>38767</c:v>
                </c:pt>
                <c:pt idx="34">
                  <c:v>42613</c:v>
                </c:pt>
                <c:pt idx="35">
                  <c:v>33516</c:v>
                </c:pt>
                <c:pt idx="36">
                  <c:v>20032</c:v>
                </c:pt>
                <c:pt idx="37">
                  <c:v>29234</c:v>
                </c:pt>
                <c:pt idx="38">
                  <c:v>39702</c:v>
                </c:pt>
                <c:pt idx="39">
                  <c:v>34320</c:v>
                </c:pt>
                <c:pt idx="40">
                  <c:v>45289</c:v>
                </c:pt>
                <c:pt idx="41">
                  <c:v>43390</c:v>
                </c:pt>
                <c:pt idx="42">
                  <c:v>28792</c:v>
                </c:pt>
                <c:pt idx="43">
                  <c:v>12421</c:v>
                </c:pt>
                <c:pt idx="44">
                  <c:v>31185</c:v>
                </c:pt>
                <c:pt idx="45">
                  <c:v>40420</c:v>
                </c:pt>
                <c:pt idx="46">
                  <c:v>42885</c:v>
                </c:pt>
                <c:pt idx="47">
                  <c:v>31786</c:v>
                </c:pt>
                <c:pt idx="48">
                  <c:v>20138</c:v>
                </c:pt>
                <c:pt idx="49">
                  <c:v>29586</c:v>
                </c:pt>
                <c:pt idx="50">
                  <c:v>34791</c:v>
                </c:pt>
                <c:pt idx="51">
                  <c:v>29973</c:v>
                </c:pt>
                <c:pt idx="52">
                  <c:v>40011</c:v>
                </c:pt>
                <c:pt idx="53">
                  <c:v>38952</c:v>
                </c:pt>
                <c:pt idx="54">
                  <c:v>31306</c:v>
                </c:pt>
                <c:pt idx="55">
                  <c:v>14388</c:v>
                </c:pt>
                <c:pt idx="56">
                  <c:v>29299</c:v>
                </c:pt>
                <c:pt idx="57">
                  <c:v>38831</c:v>
                </c:pt>
                <c:pt idx="58">
                  <c:v>34041</c:v>
                </c:pt>
                <c:pt idx="59">
                  <c:v>26880</c:v>
                </c:pt>
                <c:pt idx="60">
                  <c:v>19286</c:v>
                </c:pt>
                <c:pt idx="61">
                  <c:v>27927</c:v>
                </c:pt>
                <c:pt idx="62">
                  <c:v>33898</c:v>
                </c:pt>
                <c:pt idx="63">
                  <c:v>29992</c:v>
                </c:pt>
                <c:pt idx="64">
                  <c:v>34979</c:v>
                </c:pt>
                <c:pt idx="65">
                  <c:v>36773</c:v>
                </c:pt>
                <c:pt idx="66">
                  <c:v>27562</c:v>
                </c:pt>
                <c:pt idx="67">
                  <c:v>11027</c:v>
                </c:pt>
                <c:pt idx="68">
                  <c:v>25490</c:v>
                </c:pt>
                <c:pt idx="69">
                  <c:v>33011</c:v>
                </c:pt>
                <c:pt idx="70">
                  <c:v>26688</c:v>
                </c:pt>
                <c:pt idx="71">
                  <c:v>24057</c:v>
                </c:pt>
                <c:pt idx="72">
                  <c:v>18863</c:v>
                </c:pt>
                <c:pt idx="73">
                  <c:v>20190</c:v>
                </c:pt>
                <c:pt idx="74">
                  <c:v>26443</c:v>
                </c:pt>
                <c:pt idx="75">
                  <c:v>26276</c:v>
                </c:pt>
                <c:pt idx="76">
                  <c:v>32986</c:v>
                </c:pt>
                <c:pt idx="77">
                  <c:v>31747</c:v>
                </c:pt>
                <c:pt idx="78">
                  <c:v>26789</c:v>
                </c:pt>
                <c:pt idx="79">
                  <c:v>10189</c:v>
                </c:pt>
                <c:pt idx="80">
                  <c:v>23465</c:v>
                </c:pt>
                <c:pt idx="81">
                  <c:v>30022</c:v>
                </c:pt>
                <c:pt idx="82">
                  <c:v>30503</c:v>
                </c:pt>
                <c:pt idx="83">
                  <c:v>22497</c:v>
                </c:pt>
                <c:pt idx="84">
                  <c:v>19713</c:v>
                </c:pt>
                <c:pt idx="85">
                  <c:v>21986</c:v>
                </c:pt>
                <c:pt idx="86">
                  <c:v>27066</c:v>
                </c:pt>
                <c:pt idx="87">
                  <c:v>23506</c:v>
                </c:pt>
                <c:pt idx="88">
                  <c:v>30901</c:v>
                </c:pt>
                <c:pt idx="89">
                  <c:v>27385</c:v>
                </c:pt>
                <c:pt idx="90">
                  <c:v>23730</c:v>
                </c:pt>
                <c:pt idx="91">
                  <c:v>9897</c:v>
                </c:pt>
                <c:pt idx="92">
                  <c:v>24093</c:v>
                </c:pt>
                <c:pt idx="93" formatCode="General">
                  <c:v>30202</c:v>
                </c:pt>
                <c:pt idx="94">
                  <c:v>29939</c:v>
                </c:pt>
                <c:pt idx="95">
                  <c:v>23625</c:v>
                </c:pt>
                <c:pt idx="96" formatCode="General">
                  <c:v>19861</c:v>
                </c:pt>
                <c:pt idx="97" formatCode="General">
                  <c:v>24262</c:v>
                </c:pt>
                <c:pt idx="98" formatCode="General">
                  <c:v>29307</c:v>
                </c:pt>
                <c:pt idx="99" formatCode="General">
                  <c:v>25689</c:v>
                </c:pt>
                <c:pt idx="100">
                  <c:v>31416</c:v>
                </c:pt>
                <c:pt idx="101">
                  <c:v>32125</c:v>
                </c:pt>
                <c:pt idx="102">
                  <c:v>29615</c:v>
                </c:pt>
                <c:pt idx="103">
                  <c:v>11291</c:v>
                </c:pt>
                <c:pt idx="104">
                  <c:v>26798</c:v>
                </c:pt>
                <c:pt idx="105">
                  <c:v>33229</c:v>
                </c:pt>
                <c:pt idx="106">
                  <c:v>30972</c:v>
                </c:pt>
                <c:pt idx="107">
                  <c:v>25019</c:v>
                </c:pt>
                <c:pt idx="108">
                  <c:v>19229</c:v>
                </c:pt>
                <c:pt idx="109">
                  <c:v>25755</c:v>
                </c:pt>
                <c:pt idx="110">
                  <c:v>29638</c:v>
                </c:pt>
                <c:pt idx="111">
                  <c:v>26617</c:v>
                </c:pt>
                <c:pt idx="112">
                  <c:v>31781</c:v>
                </c:pt>
                <c:pt idx="113">
                  <c:v>30602</c:v>
                </c:pt>
                <c:pt idx="114">
                  <c:v>30426</c:v>
                </c:pt>
                <c:pt idx="115">
                  <c:v>12086</c:v>
                </c:pt>
                <c:pt idx="116">
                  <c:v>25578</c:v>
                </c:pt>
                <c:pt idx="117">
                  <c:v>32325</c:v>
                </c:pt>
                <c:pt idx="118">
                  <c:v>34046</c:v>
                </c:pt>
                <c:pt idx="119">
                  <c:v>28769</c:v>
                </c:pt>
                <c:pt idx="120">
                  <c:v>19971</c:v>
                </c:pt>
                <c:pt idx="121">
                  <c:v>24839</c:v>
                </c:pt>
                <c:pt idx="122">
                  <c:v>29742</c:v>
                </c:pt>
                <c:pt idx="123">
                  <c:v>27477</c:v>
                </c:pt>
                <c:pt idx="124">
                  <c:v>36458</c:v>
                </c:pt>
                <c:pt idx="125">
                  <c:v>33325</c:v>
                </c:pt>
                <c:pt idx="126">
                  <c:v>28861</c:v>
                </c:pt>
                <c:pt idx="127">
                  <c:v>12021</c:v>
                </c:pt>
                <c:pt idx="128">
                  <c:v>28575</c:v>
                </c:pt>
                <c:pt idx="129">
                  <c:v>37041</c:v>
                </c:pt>
                <c:pt idx="130">
                  <c:v>37053</c:v>
                </c:pt>
                <c:pt idx="131">
                  <c:v>28956</c:v>
                </c:pt>
                <c:pt idx="132">
                  <c:v>21015</c:v>
                </c:pt>
                <c:pt idx="133">
                  <c:v>26071</c:v>
                </c:pt>
                <c:pt idx="134">
                  <c:v>32717</c:v>
                </c:pt>
                <c:pt idx="135">
                  <c:v>32521</c:v>
                </c:pt>
                <c:pt idx="136">
                  <c:v>35562</c:v>
                </c:pt>
                <c:pt idx="137">
                  <c:v>35621</c:v>
                </c:pt>
                <c:pt idx="138">
                  <c:v>28299</c:v>
                </c:pt>
                <c:pt idx="139">
                  <c:v>14210</c:v>
                </c:pt>
                <c:pt idx="140">
                  <c:v>28602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A153-4E1B-92CD-0712681F3E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4057008"/>
        <c:axId val="206574120"/>
      </c:lineChart>
      <c:catAx>
        <c:axId val="1440570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one"/>
        <c:spPr>
          <a:noFill/>
          <a:ln w="9525" cap="flat" cmpd="sng" algn="ctr">
            <a:solidFill>
              <a:schemeClr val="bg1">
                <a:lumMod val="5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5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206574120"/>
        <c:crosses val="autoZero"/>
        <c:auto val="1"/>
        <c:lblAlgn val="ctr"/>
        <c:lblOffset val="100"/>
        <c:noMultiLvlLbl val="0"/>
      </c:catAx>
      <c:valAx>
        <c:axId val="206574120"/>
        <c:scaling>
          <c:orientation val="minMax"/>
          <c:min val="5000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50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440570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474211072453162E-2"/>
          <c:y val="3.2044815293610682E-2"/>
          <c:w val="0.92395959226026991"/>
          <c:h val="0.76537438790300472"/>
        </c:manualLayout>
      </c:layout>
      <c:lineChart>
        <c:grouping val="standar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6575296"/>
        <c:axId val="206575688"/>
      </c:lineChart>
      <c:catAx>
        <c:axId val="20657529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206575688"/>
        <c:crosses val="autoZero"/>
        <c:auto val="1"/>
        <c:lblAlgn val="ctr"/>
        <c:lblOffset val="100"/>
        <c:noMultiLvlLbl val="0"/>
      </c:catAx>
      <c:valAx>
        <c:axId val="206575688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it-IT"/>
          </a:p>
        </c:txPr>
        <c:crossAx val="20657529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6594009552894632E-2"/>
          <c:y val="2.4623090585739499E-2"/>
          <c:w val="0.93439993406448529"/>
          <c:h val="0.81990266924980526"/>
        </c:manualLayout>
      </c:layout>
      <c:lineChart>
        <c:grouping val="standard"/>
        <c:varyColors val="0"/>
        <c:ser>
          <c:idx val="1"/>
          <c:order val="0"/>
          <c:tx>
            <c:strRef>
              <c:f>mensile!$C$13:$C$142</c:f>
              <c:strCache>
                <c:ptCount val="130"/>
                <c:pt idx="0">
                  <c:v>Dicembre</c:v>
                </c:pt>
                <c:pt idx="1">
                  <c:v>Gennaio</c:v>
                </c:pt>
                <c:pt idx="2">
                  <c:v>Febbraio</c:v>
                </c:pt>
                <c:pt idx="3">
                  <c:v>Marzo</c:v>
                </c:pt>
                <c:pt idx="4">
                  <c:v>Aprile</c:v>
                </c:pt>
                <c:pt idx="5">
                  <c:v>Maggio</c:v>
                </c:pt>
                <c:pt idx="6">
                  <c:v>Giugno</c:v>
                </c:pt>
                <c:pt idx="7">
                  <c:v>Luglio</c:v>
                </c:pt>
                <c:pt idx="8">
                  <c:v>Agosto</c:v>
                </c:pt>
                <c:pt idx="9">
                  <c:v>Settembre</c:v>
                </c:pt>
                <c:pt idx="10">
                  <c:v>Ottobre</c:v>
                </c:pt>
                <c:pt idx="11">
                  <c:v>Novembre</c:v>
                </c:pt>
                <c:pt idx="12">
                  <c:v>Dicembre</c:v>
                </c:pt>
                <c:pt idx="13">
                  <c:v>Gennaio</c:v>
                </c:pt>
                <c:pt idx="14">
                  <c:v>Febbraio</c:v>
                </c:pt>
                <c:pt idx="15">
                  <c:v>Marzo</c:v>
                </c:pt>
                <c:pt idx="16">
                  <c:v>Aprile</c:v>
                </c:pt>
                <c:pt idx="17">
                  <c:v>Maggio</c:v>
                </c:pt>
                <c:pt idx="18">
                  <c:v>Giugno</c:v>
                </c:pt>
                <c:pt idx="19">
                  <c:v>Luglio</c:v>
                </c:pt>
                <c:pt idx="20">
                  <c:v>Agosto</c:v>
                </c:pt>
                <c:pt idx="21">
                  <c:v>Settembre</c:v>
                </c:pt>
                <c:pt idx="22">
                  <c:v>Ottobre</c:v>
                </c:pt>
                <c:pt idx="23">
                  <c:v>Novembre</c:v>
                </c:pt>
                <c:pt idx="24">
                  <c:v>Dicembre</c:v>
                </c:pt>
                <c:pt idx="25">
                  <c:v>Gennaio</c:v>
                </c:pt>
                <c:pt idx="26">
                  <c:v>Febbraio</c:v>
                </c:pt>
                <c:pt idx="27">
                  <c:v>Marzo</c:v>
                </c:pt>
                <c:pt idx="28">
                  <c:v>Aprile</c:v>
                </c:pt>
                <c:pt idx="29">
                  <c:v>Maggio</c:v>
                </c:pt>
                <c:pt idx="30">
                  <c:v>Giugno</c:v>
                </c:pt>
                <c:pt idx="31">
                  <c:v>Luglio</c:v>
                </c:pt>
                <c:pt idx="32">
                  <c:v>Agosto</c:v>
                </c:pt>
                <c:pt idx="33">
                  <c:v>Settembre</c:v>
                </c:pt>
                <c:pt idx="34">
                  <c:v>Ottobre</c:v>
                </c:pt>
                <c:pt idx="35">
                  <c:v>Novembre</c:v>
                </c:pt>
                <c:pt idx="36">
                  <c:v>Dicembre</c:v>
                </c:pt>
                <c:pt idx="37">
                  <c:v>Gennaio</c:v>
                </c:pt>
                <c:pt idx="38">
                  <c:v>Febbraio</c:v>
                </c:pt>
                <c:pt idx="39">
                  <c:v>Marzo</c:v>
                </c:pt>
                <c:pt idx="40">
                  <c:v>Aprile</c:v>
                </c:pt>
                <c:pt idx="41">
                  <c:v>Maggio</c:v>
                </c:pt>
                <c:pt idx="42">
                  <c:v>Giugno</c:v>
                </c:pt>
                <c:pt idx="43">
                  <c:v>Luglio</c:v>
                </c:pt>
                <c:pt idx="44">
                  <c:v>Agosto</c:v>
                </c:pt>
                <c:pt idx="45">
                  <c:v>Settembre</c:v>
                </c:pt>
                <c:pt idx="46">
                  <c:v>Ottobre</c:v>
                </c:pt>
                <c:pt idx="47">
                  <c:v>Novembre</c:v>
                </c:pt>
                <c:pt idx="48">
                  <c:v>Dicembre</c:v>
                </c:pt>
                <c:pt idx="49">
                  <c:v>Gennaio</c:v>
                </c:pt>
                <c:pt idx="50">
                  <c:v>Febbraio</c:v>
                </c:pt>
                <c:pt idx="51">
                  <c:v>Marzo</c:v>
                </c:pt>
                <c:pt idx="52">
                  <c:v>Aprile</c:v>
                </c:pt>
                <c:pt idx="53">
                  <c:v>Maggio</c:v>
                </c:pt>
                <c:pt idx="54">
                  <c:v>Giugno</c:v>
                </c:pt>
                <c:pt idx="55">
                  <c:v>Luglio</c:v>
                </c:pt>
                <c:pt idx="56">
                  <c:v>Agosto</c:v>
                </c:pt>
                <c:pt idx="57">
                  <c:v>Settembre</c:v>
                </c:pt>
                <c:pt idx="58">
                  <c:v>Ottobre</c:v>
                </c:pt>
                <c:pt idx="59">
                  <c:v>Novembre</c:v>
                </c:pt>
                <c:pt idx="60">
                  <c:v>Dicembre</c:v>
                </c:pt>
                <c:pt idx="61">
                  <c:v>Gennaio</c:v>
                </c:pt>
                <c:pt idx="62">
                  <c:v>Febbraio</c:v>
                </c:pt>
                <c:pt idx="63">
                  <c:v>Marzo</c:v>
                </c:pt>
                <c:pt idx="64">
                  <c:v>Aprile</c:v>
                </c:pt>
                <c:pt idx="65">
                  <c:v>Maggio</c:v>
                </c:pt>
                <c:pt idx="66">
                  <c:v>Giugno</c:v>
                </c:pt>
                <c:pt idx="67">
                  <c:v>Luglio</c:v>
                </c:pt>
                <c:pt idx="68">
                  <c:v>Agosto</c:v>
                </c:pt>
                <c:pt idx="69">
                  <c:v>Settembre</c:v>
                </c:pt>
                <c:pt idx="70">
                  <c:v>Ottobre</c:v>
                </c:pt>
                <c:pt idx="71">
                  <c:v>Novembre</c:v>
                </c:pt>
                <c:pt idx="72">
                  <c:v>Dicembre</c:v>
                </c:pt>
                <c:pt idx="73">
                  <c:v>Gennaio</c:v>
                </c:pt>
                <c:pt idx="74">
                  <c:v>Febbraio</c:v>
                </c:pt>
                <c:pt idx="75">
                  <c:v>Marzo</c:v>
                </c:pt>
                <c:pt idx="76">
                  <c:v>Aprile</c:v>
                </c:pt>
                <c:pt idx="77">
                  <c:v>Maggio</c:v>
                </c:pt>
                <c:pt idx="78">
                  <c:v>Giugno</c:v>
                </c:pt>
                <c:pt idx="79">
                  <c:v>Luglio</c:v>
                </c:pt>
                <c:pt idx="80">
                  <c:v>Agosto</c:v>
                </c:pt>
                <c:pt idx="81">
                  <c:v>Settembre</c:v>
                </c:pt>
                <c:pt idx="82">
                  <c:v>Ottobre</c:v>
                </c:pt>
                <c:pt idx="83">
                  <c:v>Novembre</c:v>
                </c:pt>
                <c:pt idx="84">
                  <c:v>Dicembre</c:v>
                </c:pt>
                <c:pt idx="85">
                  <c:v>Gennaio</c:v>
                </c:pt>
                <c:pt idx="86">
                  <c:v>Febbraio</c:v>
                </c:pt>
                <c:pt idx="87">
                  <c:v>Marzo</c:v>
                </c:pt>
                <c:pt idx="88">
                  <c:v>Aprile</c:v>
                </c:pt>
                <c:pt idx="89">
                  <c:v>Maggio</c:v>
                </c:pt>
                <c:pt idx="90">
                  <c:v>Giugno</c:v>
                </c:pt>
                <c:pt idx="91">
                  <c:v>Luglio</c:v>
                </c:pt>
                <c:pt idx="92">
                  <c:v>Agosto</c:v>
                </c:pt>
                <c:pt idx="93">
                  <c:v>Settembre</c:v>
                </c:pt>
                <c:pt idx="94">
                  <c:v>Ottobre</c:v>
                </c:pt>
                <c:pt idx="95">
                  <c:v>Novembre</c:v>
                </c:pt>
                <c:pt idx="96">
                  <c:v>Dicembre</c:v>
                </c:pt>
                <c:pt idx="97">
                  <c:v>Gennaio</c:v>
                </c:pt>
                <c:pt idx="98">
                  <c:v>Febbraio</c:v>
                </c:pt>
                <c:pt idx="99">
                  <c:v>Marzo</c:v>
                </c:pt>
                <c:pt idx="100">
                  <c:v>Aprile</c:v>
                </c:pt>
                <c:pt idx="101">
                  <c:v>Maggio</c:v>
                </c:pt>
                <c:pt idx="102">
                  <c:v>Giugno</c:v>
                </c:pt>
                <c:pt idx="103">
                  <c:v>Luglio</c:v>
                </c:pt>
                <c:pt idx="104">
                  <c:v>Agosto</c:v>
                </c:pt>
                <c:pt idx="105">
                  <c:v>Settembre</c:v>
                </c:pt>
                <c:pt idx="106">
                  <c:v>Ottobre</c:v>
                </c:pt>
                <c:pt idx="107">
                  <c:v>Novembre</c:v>
                </c:pt>
                <c:pt idx="108">
                  <c:v>Dicembre</c:v>
                </c:pt>
                <c:pt idx="109">
                  <c:v>Gennaio</c:v>
                </c:pt>
                <c:pt idx="110">
                  <c:v>Febbraio</c:v>
                </c:pt>
                <c:pt idx="111">
                  <c:v>Marzo</c:v>
                </c:pt>
                <c:pt idx="112">
                  <c:v>Aprile</c:v>
                </c:pt>
                <c:pt idx="113">
                  <c:v>Maggio</c:v>
                </c:pt>
                <c:pt idx="114">
                  <c:v>Giugno</c:v>
                </c:pt>
                <c:pt idx="115">
                  <c:v>Luglio</c:v>
                </c:pt>
                <c:pt idx="116">
                  <c:v>Agosto</c:v>
                </c:pt>
                <c:pt idx="117">
                  <c:v>Settembre</c:v>
                </c:pt>
                <c:pt idx="118">
                  <c:v>Ottobre</c:v>
                </c:pt>
                <c:pt idx="119">
                  <c:v>Novembre</c:v>
                </c:pt>
                <c:pt idx="120">
                  <c:v>Dicembre</c:v>
                </c:pt>
                <c:pt idx="121">
                  <c:v>Gennaio</c:v>
                </c:pt>
                <c:pt idx="122">
                  <c:v>Febbraio</c:v>
                </c:pt>
                <c:pt idx="123">
                  <c:v>Marzo</c:v>
                </c:pt>
                <c:pt idx="124">
                  <c:v>Aprile</c:v>
                </c:pt>
                <c:pt idx="125">
                  <c:v>Maggio</c:v>
                </c:pt>
                <c:pt idx="126">
                  <c:v>Giugno</c:v>
                </c:pt>
                <c:pt idx="127">
                  <c:v>Luglio</c:v>
                </c:pt>
                <c:pt idx="128">
                  <c:v>Agosto</c:v>
                </c:pt>
                <c:pt idx="129">
                  <c:v>Settembre</c:v>
                </c:pt>
              </c:strCache>
            </c:strRef>
          </c:tx>
          <c:spPr>
            <a:ln>
              <a:solidFill>
                <a:srgbClr val="002060"/>
              </a:solidFill>
            </a:ln>
          </c:spPr>
          <c:marker>
            <c:symbol val="square"/>
            <c:size val="4"/>
            <c:spPr>
              <a:noFill/>
              <a:ln>
                <a:noFill/>
              </a:ln>
            </c:spPr>
          </c:marker>
          <c:trendline>
            <c:spPr>
              <a:ln w="28575">
                <a:solidFill>
                  <a:srgbClr val="FFC000"/>
                </a:solidFill>
              </a:ln>
            </c:spPr>
            <c:trendlineType val="linear"/>
            <c:dispRSqr val="0"/>
            <c:dispEq val="0"/>
          </c:trendline>
          <c:cat>
            <c:strRef>
              <c:f>mensile!$C$13:$C$142</c:f>
              <c:strCache>
                <c:ptCount val="130"/>
                <c:pt idx="0">
                  <c:v>Dicembre</c:v>
                </c:pt>
                <c:pt idx="1">
                  <c:v>Gennaio</c:v>
                </c:pt>
                <c:pt idx="2">
                  <c:v>Febbraio</c:v>
                </c:pt>
                <c:pt idx="3">
                  <c:v>Marzo</c:v>
                </c:pt>
                <c:pt idx="4">
                  <c:v>Aprile</c:v>
                </c:pt>
                <c:pt idx="5">
                  <c:v>Maggio</c:v>
                </c:pt>
                <c:pt idx="6">
                  <c:v>Giugno</c:v>
                </c:pt>
                <c:pt idx="7">
                  <c:v>Luglio</c:v>
                </c:pt>
                <c:pt idx="8">
                  <c:v>Agosto</c:v>
                </c:pt>
                <c:pt idx="9">
                  <c:v>Settembre</c:v>
                </c:pt>
                <c:pt idx="10">
                  <c:v>Ottobre</c:v>
                </c:pt>
                <c:pt idx="11">
                  <c:v>Novembre</c:v>
                </c:pt>
                <c:pt idx="12">
                  <c:v>Dicembre</c:v>
                </c:pt>
                <c:pt idx="13">
                  <c:v>Gennaio</c:v>
                </c:pt>
                <c:pt idx="14">
                  <c:v>Febbraio</c:v>
                </c:pt>
                <c:pt idx="15">
                  <c:v>Marzo</c:v>
                </c:pt>
                <c:pt idx="16">
                  <c:v>Aprile</c:v>
                </c:pt>
                <c:pt idx="17">
                  <c:v>Maggio</c:v>
                </c:pt>
                <c:pt idx="18">
                  <c:v>Giugno</c:v>
                </c:pt>
                <c:pt idx="19">
                  <c:v>Luglio</c:v>
                </c:pt>
                <c:pt idx="20">
                  <c:v>Agosto</c:v>
                </c:pt>
                <c:pt idx="21">
                  <c:v>Settembre</c:v>
                </c:pt>
                <c:pt idx="22">
                  <c:v>Ottobre</c:v>
                </c:pt>
                <c:pt idx="23">
                  <c:v>Novembre</c:v>
                </c:pt>
                <c:pt idx="24">
                  <c:v>Dicembre</c:v>
                </c:pt>
                <c:pt idx="25">
                  <c:v>Gennaio</c:v>
                </c:pt>
                <c:pt idx="26">
                  <c:v>Febbraio</c:v>
                </c:pt>
                <c:pt idx="27">
                  <c:v>Marzo</c:v>
                </c:pt>
                <c:pt idx="28">
                  <c:v>Aprile</c:v>
                </c:pt>
                <c:pt idx="29">
                  <c:v>Maggio</c:v>
                </c:pt>
                <c:pt idx="30">
                  <c:v>Giugno</c:v>
                </c:pt>
                <c:pt idx="31">
                  <c:v>Luglio</c:v>
                </c:pt>
                <c:pt idx="32">
                  <c:v>Agosto</c:v>
                </c:pt>
                <c:pt idx="33">
                  <c:v>Settembre</c:v>
                </c:pt>
                <c:pt idx="34">
                  <c:v>Ottobre</c:v>
                </c:pt>
                <c:pt idx="35">
                  <c:v>Novembre</c:v>
                </c:pt>
                <c:pt idx="36">
                  <c:v>Dicembre</c:v>
                </c:pt>
                <c:pt idx="37">
                  <c:v>Gennaio</c:v>
                </c:pt>
                <c:pt idx="38">
                  <c:v>Febbraio</c:v>
                </c:pt>
                <c:pt idx="39">
                  <c:v>Marzo</c:v>
                </c:pt>
                <c:pt idx="40">
                  <c:v>Aprile</c:v>
                </c:pt>
                <c:pt idx="41">
                  <c:v>Maggio</c:v>
                </c:pt>
                <c:pt idx="42">
                  <c:v>Giugno</c:v>
                </c:pt>
                <c:pt idx="43">
                  <c:v>Luglio</c:v>
                </c:pt>
                <c:pt idx="44">
                  <c:v>Agosto</c:v>
                </c:pt>
                <c:pt idx="45">
                  <c:v>Settembre</c:v>
                </c:pt>
                <c:pt idx="46">
                  <c:v>Ottobre</c:v>
                </c:pt>
                <c:pt idx="47">
                  <c:v>Novembre</c:v>
                </c:pt>
                <c:pt idx="48">
                  <c:v>Dicembre</c:v>
                </c:pt>
                <c:pt idx="49">
                  <c:v>Gennaio</c:v>
                </c:pt>
                <c:pt idx="50">
                  <c:v>Febbraio</c:v>
                </c:pt>
                <c:pt idx="51">
                  <c:v>Marzo</c:v>
                </c:pt>
                <c:pt idx="52">
                  <c:v>Aprile</c:v>
                </c:pt>
                <c:pt idx="53">
                  <c:v>Maggio</c:v>
                </c:pt>
                <c:pt idx="54">
                  <c:v>Giugno</c:v>
                </c:pt>
                <c:pt idx="55">
                  <c:v>Luglio</c:v>
                </c:pt>
                <c:pt idx="56">
                  <c:v>Agosto</c:v>
                </c:pt>
                <c:pt idx="57">
                  <c:v>Settembre</c:v>
                </c:pt>
                <c:pt idx="58">
                  <c:v>Ottobre</c:v>
                </c:pt>
                <c:pt idx="59">
                  <c:v>Novembre</c:v>
                </c:pt>
                <c:pt idx="60">
                  <c:v>Dicembre</c:v>
                </c:pt>
                <c:pt idx="61">
                  <c:v>Gennaio</c:v>
                </c:pt>
                <c:pt idx="62">
                  <c:v>Febbraio</c:v>
                </c:pt>
                <c:pt idx="63">
                  <c:v>Marzo</c:v>
                </c:pt>
                <c:pt idx="64">
                  <c:v>Aprile</c:v>
                </c:pt>
                <c:pt idx="65">
                  <c:v>Maggio</c:v>
                </c:pt>
                <c:pt idx="66">
                  <c:v>Giugno</c:v>
                </c:pt>
                <c:pt idx="67">
                  <c:v>Luglio</c:v>
                </c:pt>
                <c:pt idx="68">
                  <c:v>Agosto</c:v>
                </c:pt>
                <c:pt idx="69">
                  <c:v>Settembre</c:v>
                </c:pt>
                <c:pt idx="70">
                  <c:v>Ottobre</c:v>
                </c:pt>
                <c:pt idx="71">
                  <c:v>Novembre</c:v>
                </c:pt>
                <c:pt idx="72">
                  <c:v>Dicembre</c:v>
                </c:pt>
                <c:pt idx="73">
                  <c:v>Gennaio</c:v>
                </c:pt>
                <c:pt idx="74">
                  <c:v>Febbraio</c:v>
                </c:pt>
                <c:pt idx="75">
                  <c:v>Marzo</c:v>
                </c:pt>
                <c:pt idx="76">
                  <c:v>Aprile</c:v>
                </c:pt>
                <c:pt idx="77">
                  <c:v>Maggio</c:v>
                </c:pt>
                <c:pt idx="78">
                  <c:v>Giugno</c:v>
                </c:pt>
                <c:pt idx="79">
                  <c:v>Luglio</c:v>
                </c:pt>
                <c:pt idx="80">
                  <c:v>Agosto</c:v>
                </c:pt>
                <c:pt idx="81">
                  <c:v>Settembre</c:v>
                </c:pt>
                <c:pt idx="82">
                  <c:v>Ottobre</c:v>
                </c:pt>
                <c:pt idx="83">
                  <c:v>Novembre</c:v>
                </c:pt>
                <c:pt idx="84">
                  <c:v>Dicembre</c:v>
                </c:pt>
                <c:pt idx="85">
                  <c:v>Gennaio</c:v>
                </c:pt>
                <c:pt idx="86">
                  <c:v>Febbraio</c:v>
                </c:pt>
                <c:pt idx="87">
                  <c:v>Marzo</c:v>
                </c:pt>
                <c:pt idx="88">
                  <c:v>Aprile</c:v>
                </c:pt>
                <c:pt idx="89">
                  <c:v>Maggio</c:v>
                </c:pt>
                <c:pt idx="90">
                  <c:v>Giugno</c:v>
                </c:pt>
                <c:pt idx="91">
                  <c:v>Luglio</c:v>
                </c:pt>
                <c:pt idx="92">
                  <c:v>Agosto</c:v>
                </c:pt>
                <c:pt idx="93">
                  <c:v>Settembre</c:v>
                </c:pt>
                <c:pt idx="94">
                  <c:v>Ottobre</c:v>
                </c:pt>
                <c:pt idx="95">
                  <c:v>Novembre</c:v>
                </c:pt>
                <c:pt idx="96">
                  <c:v>Dicembre</c:v>
                </c:pt>
                <c:pt idx="97">
                  <c:v>Gennaio</c:v>
                </c:pt>
                <c:pt idx="98">
                  <c:v>Febbraio</c:v>
                </c:pt>
                <c:pt idx="99">
                  <c:v>Marzo</c:v>
                </c:pt>
                <c:pt idx="100">
                  <c:v>Aprile</c:v>
                </c:pt>
                <c:pt idx="101">
                  <c:v>Maggio</c:v>
                </c:pt>
                <c:pt idx="102">
                  <c:v>Giugno</c:v>
                </c:pt>
                <c:pt idx="103">
                  <c:v>Luglio</c:v>
                </c:pt>
                <c:pt idx="104">
                  <c:v>Agosto</c:v>
                </c:pt>
                <c:pt idx="105">
                  <c:v>Settembre</c:v>
                </c:pt>
                <c:pt idx="106">
                  <c:v>Ottobre</c:v>
                </c:pt>
                <c:pt idx="107">
                  <c:v>Novembre</c:v>
                </c:pt>
                <c:pt idx="108">
                  <c:v>Dicembre</c:v>
                </c:pt>
                <c:pt idx="109">
                  <c:v>Gennaio</c:v>
                </c:pt>
                <c:pt idx="110">
                  <c:v>Febbraio</c:v>
                </c:pt>
                <c:pt idx="111">
                  <c:v>Marzo</c:v>
                </c:pt>
                <c:pt idx="112">
                  <c:v>Aprile</c:v>
                </c:pt>
                <c:pt idx="113">
                  <c:v>Maggio</c:v>
                </c:pt>
                <c:pt idx="114">
                  <c:v>Giugno</c:v>
                </c:pt>
                <c:pt idx="115">
                  <c:v>Luglio</c:v>
                </c:pt>
                <c:pt idx="116">
                  <c:v>Agosto</c:v>
                </c:pt>
                <c:pt idx="117">
                  <c:v>Settembre</c:v>
                </c:pt>
                <c:pt idx="118">
                  <c:v>Ottobre</c:v>
                </c:pt>
                <c:pt idx="119">
                  <c:v>Novembre</c:v>
                </c:pt>
                <c:pt idx="120">
                  <c:v>Dicembre</c:v>
                </c:pt>
                <c:pt idx="121">
                  <c:v>Gennaio</c:v>
                </c:pt>
                <c:pt idx="122">
                  <c:v>Febbraio</c:v>
                </c:pt>
                <c:pt idx="123">
                  <c:v>Marzo</c:v>
                </c:pt>
                <c:pt idx="124">
                  <c:v>Aprile</c:v>
                </c:pt>
                <c:pt idx="125">
                  <c:v>Maggio</c:v>
                </c:pt>
                <c:pt idx="126">
                  <c:v>Giugno</c:v>
                </c:pt>
                <c:pt idx="127">
                  <c:v>Luglio</c:v>
                </c:pt>
                <c:pt idx="128">
                  <c:v>Agosto</c:v>
                </c:pt>
                <c:pt idx="129">
                  <c:v>Settembre</c:v>
                </c:pt>
              </c:strCache>
            </c:strRef>
          </c:cat>
          <c:val>
            <c:numRef>
              <c:f>mensile!$E$13:$E$142</c:f>
              <c:numCache>
                <c:formatCode>#,##0</c:formatCode>
                <c:ptCount val="130"/>
                <c:pt idx="0">
                  <c:v>33204.5</c:v>
                </c:pt>
                <c:pt idx="1">
                  <c:v>33493.833333333336</c:v>
                </c:pt>
                <c:pt idx="2">
                  <c:v>33990.666666666664</c:v>
                </c:pt>
                <c:pt idx="3">
                  <c:v>33968.833333333336</c:v>
                </c:pt>
                <c:pt idx="4">
                  <c:v>34086.583333333336</c:v>
                </c:pt>
                <c:pt idx="5">
                  <c:v>34364.166666666664</c:v>
                </c:pt>
                <c:pt idx="6">
                  <c:v>34250.666666666664</c:v>
                </c:pt>
                <c:pt idx="7">
                  <c:v>34136.25</c:v>
                </c:pt>
                <c:pt idx="8">
                  <c:v>34045.75</c:v>
                </c:pt>
                <c:pt idx="9">
                  <c:v>34293.416666666664</c:v>
                </c:pt>
                <c:pt idx="10">
                  <c:v>34210.666666666664</c:v>
                </c:pt>
                <c:pt idx="11">
                  <c:v>33820.583333333336</c:v>
                </c:pt>
                <c:pt idx="12">
                  <c:v>33496.583333333336</c:v>
                </c:pt>
                <c:pt idx="13">
                  <c:v>32798.083333333336</c:v>
                </c:pt>
                <c:pt idx="14">
                  <c:v>32112.833333333332</c:v>
                </c:pt>
                <c:pt idx="15">
                  <c:v>31840.916666666668</c:v>
                </c:pt>
                <c:pt idx="16">
                  <c:v>31321.833333333332</c:v>
                </c:pt>
                <c:pt idx="17">
                  <c:v>30701.333333333332</c:v>
                </c:pt>
                <c:pt idx="18">
                  <c:v>30242.25</c:v>
                </c:pt>
                <c:pt idx="19">
                  <c:v>30013.333333333332</c:v>
                </c:pt>
                <c:pt idx="20">
                  <c:v>29997.25</c:v>
                </c:pt>
                <c:pt idx="21">
                  <c:v>30013.416666666668</c:v>
                </c:pt>
                <c:pt idx="22">
                  <c:v>29759.583333333332</c:v>
                </c:pt>
                <c:pt idx="23">
                  <c:v>30354.25</c:v>
                </c:pt>
                <c:pt idx="24">
                  <c:v>30904.083333333332</c:v>
                </c:pt>
                <c:pt idx="25">
                  <c:v>31011</c:v>
                </c:pt>
                <c:pt idx="26">
                  <c:v>31309.25</c:v>
                </c:pt>
                <c:pt idx="27">
                  <c:v>31728.583333333332</c:v>
                </c:pt>
                <c:pt idx="28">
                  <c:v>32157.75</c:v>
                </c:pt>
                <c:pt idx="29">
                  <c:v>32675.833333333332</c:v>
                </c:pt>
                <c:pt idx="30">
                  <c:v>33167.083333333336</c:v>
                </c:pt>
                <c:pt idx="31">
                  <c:v>33248</c:v>
                </c:pt>
                <c:pt idx="32">
                  <c:v>33286.333333333336</c:v>
                </c:pt>
                <c:pt idx="33">
                  <c:v>33271.75</c:v>
                </c:pt>
                <c:pt idx="34">
                  <c:v>33409.5</c:v>
                </c:pt>
                <c:pt idx="35">
                  <c:v>33432.166666666664</c:v>
                </c:pt>
                <c:pt idx="36">
                  <c:v>33288</c:v>
                </c:pt>
                <c:pt idx="37">
                  <c:v>33296.833333333336</c:v>
                </c:pt>
                <c:pt idx="38">
                  <c:v>33326.166666666664</c:v>
                </c:pt>
                <c:pt idx="39">
                  <c:v>32916.916666666664</c:v>
                </c:pt>
                <c:pt idx="40">
                  <c:v>32554.666666666668</c:v>
                </c:pt>
                <c:pt idx="41">
                  <c:v>32114.833333333332</c:v>
                </c:pt>
                <c:pt idx="42">
                  <c:v>31745</c:v>
                </c:pt>
                <c:pt idx="43">
                  <c:v>31954.5</c:v>
                </c:pt>
                <c:pt idx="44">
                  <c:v>32118.416666666668</c:v>
                </c:pt>
                <c:pt idx="45">
                  <c:v>31961.25</c:v>
                </c:pt>
                <c:pt idx="46">
                  <c:v>31828.833333333332</c:v>
                </c:pt>
                <c:pt idx="47">
                  <c:v>31091.833333333332</c:v>
                </c:pt>
                <c:pt idx="48">
                  <c:v>30683</c:v>
                </c:pt>
                <c:pt idx="49">
                  <c:v>30612</c:v>
                </c:pt>
                <c:pt idx="50">
                  <c:v>30473.75</c:v>
                </c:pt>
                <c:pt idx="51">
                  <c:v>30399.333333333332</c:v>
                </c:pt>
                <c:pt idx="52">
                  <c:v>30400.916666666668</c:v>
                </c:pt>
                <c:pt idx="53">
                  <c:v>29981.583333333332</c:v>
                </c:pt>
                <c:pt idx="54">
                  <c:v>29800</c:v>
                </c:pt>
                <c:pt idx="55">
                  <c:v>29488</c:v>
                </c:pt>
                <c:pt idx="56">
                  <c:v>29207.916666666668</c:v>
                </c:pt>
                <c:pt idx="57">
                  <c:v>28890.5</c:v>
                </c:pt>
                <c:pt idx="58">
                  <c:v>28405.5</c:v>
                </c:pt>
                <c:pt idx="59">
                  <c:v>27792.75</c:v>
                </c:pt>
                <c:pt idx="60">
                  <c:v>27557.5</c:v>
                </c:pt>
                <c:pt idx="61">
                  <c:v>27522.25</c:v>
                </c:pt>
                <c:pt idx="62">
                  <c:v>26877.5</c:v>
                </c:pt>
                <c:pt idx="63">
                  <c:v>26256.25</c:v>
                </c:pt>
                <c:pt idx="64">
                  <c:v>25946.583333333332</c:v>
                </c:pt>
                <c:pt idx="65">
                  <c:v>25780.5</c:v>
                </c:pt>
                <c:pt idx="66">
                  <c:v>25361.666666666668</c:v>
                </c:pt>
                <c:pt idx="67">
                  <c:v>25297.25</c:v>
                </c:pt>
                <c:pt idx="68">
                  <c:v>25227.416666666668</c:v>
                </c:pt>
                <c:pt idx="69">
                  <c:v>25058.666666666668</c:v>
                </c:pt>
                <c:pt idx="70">
                  <c:v>24809.583333333332</c:v>
                </c:pt>
                <c:pt idx="71">
                  <c:v>25127.5</c:v>
                </c:pt>
                <c:pt idx="72">
                  <c:v>24997.5</c:v>
                </c:pt>
                <c:pt idx="73">
                  <c:v>25068.333333333332</c:v>
                </c:pt>
                <c:pt idx="74">
                  <c:v>25218</c:v>
                </c:pt>
                <c:pt idx="75">
                  <c:v>25269.916666666668</c:v>
                </c:pt>
                <c:pt idx="76">
                  <c:v>25039.083333333332</c:v>
                </c:pt>
                <c:pt idx="77">
                  <c:v>24865.333333333332</c:v>
                </c:pt>
                <c:pt idx="78">
                  <c:v>24501.833333333332</c:v>
                </c:pt>
                <c:pt idx="79">
                  <c:v>24246.916666666668</c:v>
                </c:pt>
                <c:pt idx="80">
                  <c:v>24222.583333333332</c:v>
                </c:pt>
                <c:pt idx="81">
                  <c:v>24274.916666666668</c:v>
                </c:pt>
                <c:pt idx="82">
                  <c:v>24289.916666666668</c:v>
                </c:pt>
                <c:pt idx="83">
                  <c:v>24242.916666666668</c:v>
                </c:pt>
                <c:pt idx="84">
                  <c:v>24336.916666666668</c:v>
                </c:pt>
                <c:pt idx="85">
                  <c:v>24349.25</c:v>
                </c:pt>
                <c:pt idx="86">
                  <c:v>24538.916666666668</c:v>
                </c:pt>
                <c:pt idx="87">
                  <c:v>24725.666666666668</c:v>
                </c:pt>
                <c:pt idx="88">
                  <c:v>24907.583333333332</c:v>
                </c:pt>
                <c:pt idx="89">
                  <c:v>24950.5</c:v>
                </c:pt>
                <c:pt idx="90">
                  <c:v>25345.5</c:v>
                </c:pt>
                <c:pt idx="91">
                  <c:v>25835.916666666668</c:v>
                </c:pt>
                <c:pt idx="92">
                  <c:v>25952.083333333332</c:v>
                </c:pt>
                <c:pt idx="93">
                  <c:v>26177.5</c:v>
                </c:pt>
                <c:pt idx="94">
                  <c:v>26429.75</c:v>
                </c:pt>
                <c:pt idx="95">
                  <c:v>26515.833333333332</c:v>
                </c:pt>
                <c:pt idx="96">
                  <c:v>26632</c:v>
                </c:pt>
                <c:pt idx="97">
                  <c:v>26579.333333333332</c:v>
                </c:pt>
                <c:pt idx="98">
                  <c:v>26703.75</c:v>
                </c:pt>
                <c:pt idx="99">
                  <c:v>26731.333333333332</c:v>
                </c:pt>
                <c:pt idx="100">
                  <c:v>26808.666666666668</c:v>
                </c:pt>
                <c:pt idx="101">
                  <c:v>26839.083333333332</c:v>
                </c:pt>
                <c:pt idx="102">
                  <c:v>26712.166666666668</c:v>
                </c:pt>
                <c:pt idx="103">
                  <c:v>26779.75</c:v>
                </c:pt>
                <c:pt idx="104">
                  <c:v>26846</c:v>
                </c:pt>
                <c:pt idx="105">
                  <c:v>26744.333333333332</c:v>
                </c:pt>
                <c:pt idx="106">
                  <c:v>26669</c:v>
                </c:pt>
                <c:pt idx="107">
                  <c:v>26925.166666666668</c:v>
                </c:pt>
                <c:pt idx="108">
                  <c:v>27237.666666666668</c:v>
                </c:pt>
                <c:pt idx="109">
                  <c:v>27299.5</c:v>
                </c:pt>
                <c:pt idx="110">
                  <c:v>27223.166666666668</c:v>
                </c:pt>
                <c:pt idx="111">
                  <c:v>27231.833333333332</c:v>
                </c:pt>
                <c:pt idx="112">
                  <c:v>27303.5</c:v>
                </c:pt>
                <c:pt idx="113">
                  <c:v>27693.25</c:v>
                </c:pt>
                <c:pt idx="114">
                  <c:v>27920.166666666668</c:v>
                </c:pt>
                <c:pt idx="115">
                  <c:v>27789.75</c:v>
                </c:pt>
                <c:pt idx="116">
                  <c:v>27784.333333333332</c:v>
                </c:pt>
                <c:pt idx="117">
                  <c:v>28034.083333333332</c:v>
                </c:pt>
                <c:pt idx="118">
                  <c:v>28427.083333333332</c:v>
                </c:pt>
                <c:pt idx="119">
                  <c:v>28677.666666666668</c:v>
                </c:pt>
                <c:pt idx="120">
                  <c:v>28693.25</c:v>
                </c:pt>
                <c:pt idx="121">
                  <c:v>28780.25</c:v>
                </c:pt>
                <c:pt idx="122">
                  <c:v>28882.916666666668</c:v>
                </c:pt>
                <c:pt idx="123">
                  <c:v>29130.833333333332</c:v>
                </c:pt>
                <c:pt idx="124">
                  <c:v>29551.166666666668</c:v>
                </c:pt>
                <c:pt idx="125">
                  <c:v>29476.5</c:v>
                </c:pt>
                <c:pt idx="126">
                  <c:v>29667.833333333332</c:v>
                </c:pt>
                <c:pt idx="127">
                  <c:v>29621</c:v>
                </c:pt>
                <c:pt idx="128">
                  <c:v>29803.416666666668</c:v>
                </c:pt>
                <c:pt idx="129">
                  <c:v>29805.666666666668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878D-48CA-9699-C8A2B0500E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6576472"/>
        <c:axId val="206576864"/>
      </c:lineChart>
      <c:catAx>
        <c:axId val="2065764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one"/>
        <c:txPr>
          <a:bodyPr/>
          <a:lstStyle/>
          <a:p>
            <a:pPr>
              <a:defRPr sz="9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206576864"/>
        <c:crosses val="autoZero"/>
        <c:auto val="0"/>
        <c:lblAlgn val="ctr"/>
        <c:lblOffset val="100"/>
        <c:noMultiLvlLbl val="0"/>
      </c:catAx>
      <c:valAx>
        <c:axId val="206576864"/>
        <c:scaling>
          <c:orientation val="minMax"/>
          <c:min val="5000"/>
        </c:scaling>
        <c:delete val="0"/>
        <c:axPos val="l"/>
        <c:majorGridlines/>
        <c:numFmt formatCode="#,##0" sourceLinked="1"/>
        <c:majorTickMark val="none"/>
        <c:minorTickMark val="none"/>
        <c:tickLblPos val="nextTo"/>
        <c:spPr>
          <a:ln w="9525">
            <a:solidFill>
              <a:schemeClr val="bg1">
                <a:lumMod val="65000"/>
              </a:schemeClr>
            </a:solidFill>
          </a:ln>
        </c:spPr>
        <c:txPr>
          <a:bodyPr/>
          <a:lstStyle/>
          <a:p>
            <a:pPr>
              <a:defRPr sz="1000">
                <a:latin typeface="Arial" panose="020B0604020202020204" pitchFamily="34" charset="0"/>
                <a:ea typeface="Verdana" panose="020B0604030504040204" pitchFamily="34" charset="0"/>
                <a:cs typeface="Arial" panose="020B0604020202020204" pitchFamily="34" charset="0"/>
              </a:defRPr>
            </a:pPr>
            <a:endParaRPr lang="it-IT"/>
          </a:p>
        </c:txPr>
        <c:crossAx val="206576472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0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  <a:headEnd type="none" w="sm" len="sm"/>
        <a:tailEnd type="none" w="sm" len="sm"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gradFill>
        <a:gsLst>
          <a:gs pos="0">
            <a:schemeClr val="phClr"/>
          </a:gs>
          <a:gs pos="46000">
            <a:schemeClr val="phClr"/>
          </a:gs>
          <a:gs pos="100000">
            <a:schemeClr val="phClr">
              <a:lumMod val="20000"/>
              <a:lumOff val="80000"/>
              <a:alpha val="0"/>
            </a:schemeClr>
          </a:gs>
        </a:gsLst>
        <a:path path="circle">
          <a:fillToRect l="50000" t="-80000" r="50000" b="180000"/>
        </a:path>
      </a:gradFill>
      <a:ln w="9525" cap="flat" cmpd="sng" algn="ctr">
        <a:solidFill>
          <a:schemeClr val="phClr">
            <a:shade val="95000"/>
          </a:schemeClr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0">
              <a:schemeClr val="tx1">
                <a:lumMod val="5000"/>
                <a:lumOff val="95000"/>
              </a:schemeClr>
            </a:gs>
            <a:gs pos="100000">
              <a:schemeClr val="tx1">
                <a:lumMod val="15000"/>
                <a:lumOff val="85000"/>
              </a:schemeClr>
            </a:gs>
          </a:gsLst>
          <a:lin ang="5400000" scaled="0"/>
        </a:gra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  <a:headEnd type="none" w="sm" len="sm"/>
        <a:tailEnd type="none" w="sm" len="sm"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00" b="1" kern="1200" cap="all" spc="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31">
  <cs:axisTitle>
    <cs:lnRef idx="0"/>
    <cs:fillRef idx="0"/>
    <cs:effectRef idx="0"/>
    <cs:fontRef idx="minor">
      <a:schemeClr val="tx2"/>
    </cs:fontRef>
    <cs:defRPr sz="900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2"/>
    </cs:fontRef>
    <cs:defRPr sz="900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900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1600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900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900" kern="1200"/>
  </cs:valueAxis>
  <cs:wall>
    <cs:lnRef idx="0"/>
    <cs:fillRef idx="0"/>
    <cs:effectRef idx="0"/>
    <cs:fontRef idx="minor">
      <a:schemeClr val="tx2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1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251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34CA06CC-DF2B-4766-BFC7-FDC658E828B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5604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1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5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2950"/>
            <a:ext cx="6618287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7" y="4714875"/>
            <a:ext cx="5438775" cy="447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1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l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9756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482" tIns="45241" rIns="90482" bIns="45241" numCol="1" anchor="b" anchorCtr="0" compatLnSpc="1">
            <a:prstTxWarp prst="textNoShape">
              <a:avLst/>
            </a:prstTxWarp>
          </a:bodyPr>
          <a:lstStyle>
            <a:lvl1pPr algn="r">
              <a:defRPr sz="1200" b="0">
                <a:latin typeface="Arial" charset="0"/>
                <a:cs typeface="+mn-cs"/>
              </a:defRPr>
            </a:lvl1pPr>
          </a:lstStyle>
          <a:p>
            <a:pPr>
              <a:defRPr/>
            </a:pPr>
            <a:fld id="{1C1303C6-5D75-4EB5-AB33-C6E03672B97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179606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1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6917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2</a:t>
            </a:fld>
            <a:endParaRPr lang="it-IT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2775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1303C6-5D75-4EB5-AB33-C6E03672B972}" type="slidenum">
              <a:rPr lang="it-IT" smtClean="0"/>
              <a:pPr>
                <a:defRPr/>
              </a:pPr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5212365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1303C6-5D75-4EB5-AB33-C6E03672B972}" type="slidenum">
              <a:rPr lang="it-IT" smtClean="0"/>
              <a:pPr>
                <a:defRPr/>
              </a:pPr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769361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0488" y="742950"/>
            <a:ext cx="6618287" cy="3724275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1303C6-5D75-4EB5-AB33-C6E03672B972}" type="slidenum">
              <a:rPr lang="it-IT" smtClean="0"/>
              <a:pPr>
                <a:defRPr/>
              </a:pPr>
              <a:t>9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424960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6.png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5.emf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4.emf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6.png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5.emf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Relationship Id="rId4" Type="http://schemas.openxmlformats.org/officeDocument/2006/relationships/image" Target="../media/image4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07383598"/>
      </p:ext>
    </p:extLst>
  </p:cSld>
  <p:clrMapOvr>
    <a:masterClrMapping/>
  </p:clrMapOvr>
  <p:transition spd="med">
    <p:strips dir="r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1459494"/>
      </p:ext>
    </p:extLst>
  </p:cSld>
  <p:clrMapOvr>
    <a:masterClrMapping/>
  </p:clrMapOvr>
  <p:transition spd="med"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363151"/>
      </p:ext>
    </p:extLst>
  </p:cSld>
  <p:clrMapOvr>
    <a:masterClrMapping/>
  </p:clrMapOvr>
  <p:transition spd="med"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4006452"/>
      </p:ext>
    </p:extLst>
  </p:cSld>
  <p:clrMapOvr>
    <a:masterClrMapping/>
  </p:clrMapOvr>
  <p:transition spd="med"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9414115"/>
      </p:ext>
    </p:extLst>
  </p:cSld>
  <p:clrMapOvr>
    <a:masterClrMapping/>
  </p:clrMapOvr>
  <p:transition spd="med"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4929287"/>
      </p:ext>
    </p:extLst>
  </p:cSld>
  <p:clrMapOvr>
    <a:masterClrMapping/>
  </p:clrMapOvr>
  <p:transition spd="med"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1348115"/>
      </p:ext>
    </p:extLst>
  </p:cSld>
  <p:clrMapOvr>
    <a:masterClrMapping/>
  </p:clrMapOvr>
  <p:transition spd="med"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5745735"/>
      </p:ext>
    </p:extLst>
  </p:cSld>
  <p:clrMapOvr>
    <a:masterClrMapping/>
  </p:clrMapOvr>
  <p:transition spd="med"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8196655"/>
      </p:ext>
    </p:extLst>
  </p:cSld>
  <p:clrMapOvr>
    <a:masterClrMapping/>
  </p:clrMapOvr>
  <p:transition spd="med"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36176967"/>
      </p:ext>
    </p:extLst>
  </p:cSld>
  <p:clrMapOvr>
    <a:masterClrMapping/>
  </p:clrMapOvr>
  <p:transition spd="med"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95779852"/>
      </p:ext>
    </p:extLst>
  </p:cSld>
  <p:clrMapOvr>
    <a:masterClrMapping/>
  </p:clrMapOvr>
  <p:transition spd="med"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266587267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8589816"/>
      </p:ext>
    </p:extLst>
  </p:cSld>
  <p:clrMapOvr>
    <a:masterClrMapping/>
  </p:clrMapOvr>
  <p:transition spd="med"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7826689"/>
      </p:ext>
    </p:extLst>
  </p:cSld>
  <p:clrMapOvr>
    <a:masterClrMapping/>
  </p:clrMapOvr>
  <p:transition spd="med">
    <p:strips dir="rd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79306583"/>
      </p:ext>
    </p:extLst>
  </p:cSld>
  <p:clrMapOvr>
    <a:masterClrMapping/>
  </p:clrMapOvr>
  <p:transition spd="med"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32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0" y="1371600"/>
            <a:ext cx="508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4450887"/>
      </p:ext>
    </p:extLst>
  </p:cSld>
  <p:clrMapOvr>
    <a:masterClrMapping/>
  </p:clrMapOvr>
  <p:transition spd="med"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82738116"/>
      </p:ext>
    </p:extLst>
  </p:cSld>
  <p:clrMapOvr>
    <a:masterClrMapping/>
  </p:clrMapOvr>
  <p:transition spd="med"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317409807"/>
      </p:ext>
    </p:extLst>
  </p:cSld>
  <p:clrMapOvr>
    <a:masterClrMapping/>
  </p:clrMapOvr>
  <p:transition spd="med">
    <p:strips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5837974"/>
      </p:ext>
    </p:extLst>
  </p:cSld>
  <p:clrMapOvr>
    <a:masterClrMapping/>
  </p:clrMapOvr>
  <p:transition spd="med">
    <p:strips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9954045"/>
      </p:ext>
    </p:extLst>
  </p:cSld>
  <p:clrMapOvr>
    <a:masterClrMapping/>
  </p:clrMapOvr>
  <p:transition spd="med">
    <p:strips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60230347"/>
      </p:ext>
    </p:extLst>
  </p:cSld>
  <p:clrMapOvr>
    <a:masterClrMapping/>
  </p:clrMapOvr>
  <p:transition spd="med">
    <p:strips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51677282"/>
      </p:ext>
    </p:extLst>
  </p:cSld>
  <p:clrMapOvr>
    <a:masterClrMapping/>
  </p:clrMapOvr>
  <p:transition spd="med">
    <p:strips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37600" y="274638"/>
            <a:ext cx="2844800" cy="5211762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3200" y="274638"/>
            <a:ext cx="8331200" cy="52117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81808767"/>
      </p:ext>
    </p:extLst>
  </p:cSld>
  <p:clrMapOvr>
    <a:masterClrMapping/>
  </p:clrMapOvr>
  <p:transition spd="med">
    <p:strips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it-IT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203200" y="1371600"/>
            <a:ext cx="10363200" cy="4114800"/>
          </a:xfrm>
        </p:spPr>
        <p:txBody>
          <a:bodyPr/>
          <a:lstStyle/>
          <a:p>
            <a:pPr lvl="0"/>
            <a:endParaRPr lang="it-IT" noProof="0" smtClean="0"/>
          </a:p>
        </p:txBody>
      </p:sp>
    </p:spTree>
    <p:extLst>
      <p:ext uri="{BB962C8B-B14F-4D97-AF65-F5344CB8AC3E}">
        <p14:creationId xmlns:p14="http://schemas.microsoft.com/office/powerpoint/2010/main" val="3021146096"/>
      </p:ext>
    </p:extLst>
  </p:cSld>
  <p:clrMapOvr>
    <a:masterClrMapping/>
  </p:clrMapOvr>
  <p:transition spd="med">
    <p:strips dir="r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Cent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629694" y="1006476"/>
            <a:ext cx="11128415" cy="4500563"/>
          </a:xfrm>
          <a:prstGeom prst="rect">
            <a:avLst/>
          </a:prstGeom>
        </p:spPr>
        <p:txBody>
          <a:bodyPr/>
          <a:lstStyle>
            <a:lvl1pPr marL="174625" indent="-174625">
              <a:spcAft>
                <a:spcPts val="115"/>
              </a:spcAft>
              <a:buFont typeface="Arial" pitchFamily="34" charset="0"/>
              <a:buNone/>
              <a:defRPr sz="2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66688" indent="-166688">
              <a:spcAft>
                <a:spcPts val="115"/>
              </a:spcAft>
              <a:tabLst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77800" indent="-177800">
              <a:spcAft>
                <a:spcPts val="115"/>
              </a:spcAft>
              <a:defRPr sz="1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77800" indent="-177800">
              <a:spcAft>
                <a:spcPts val="115"/>
              </a:spcAft>
              <a:buFont typeface="Arial" pitchFamily="34" charset="0"/>
              <a:buChar char="•"/>
              <a:defRPr sz="16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74625" indent="-174625">
              <a:spcAft>
                <a:spcPts val="115"/>
              </a:spcAft>
              <a:buFont typeface="Arial" pitchFamily="34" charset="0"/>
              <a:buNone/>
              <a:defRPr sz="14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8" name="Titolo 1"/>
          <p:cNvSpPr>
            <a:spLocks noGrp="1"/>
          </p:cNvSpPr>
          <p:nvPr>
            <p:ph type="title" hasCustomPrompt="1"/>
          </p:nvPr>
        </p:nvSpPr>
        <p:spPr>
          <a:xfrm>
            <a:off x="629693" y="249387"/>
            <a:ext cx="11148321" cy="583127"/>
          </a:xfrm>
          <a:prstGeom prst="rect">
            <a:avLst/>
          </a:prstGeom>
        </p:spPr>
        <p:txBody>
          <a:bodyPr/>
          <a:lstStyle>
            <a:lvl1pPr>
              <a:defRPr sz="2800" b="0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 smtClean="0"/>
              <a:t>Click to edit Master text styles</a:t>
            </a:r>
            <a:endParaRPr lang="it-IT" dirty="0"/>
          </a:p>
        </p:txBody>
      </p:sp>
      <p:pic>
        <p:nvPicPr>
          <p:cNvPr id="2050" name="Picture 2" descr="C:\MARKETING\PROGETTI\PPT REPLY TEMPLATE\elements\omini tutti colori 3d\green\reply_3d.pn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 userDrawn="1"/>
        </p:nvSpPr>
        <p:spPr>
          <a:xfrm>
            <a:off x="218902" y="6283327"/>
            <a:ext cx="5218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83005305-56AA-41FB-8E52-9E09D388040D}" type="slidenum">
              <a:rPr lang="it-IT" sz="1000" smtClean="0">
                <a:solidFill>
                  <a:srgbClr val="000000"/>
                </a:solidFill>
              </a:rPr>
              <a:pPr algn="r"/>
              <a:t>‹N›</a:t>
            </a:fld>
            <a:endParaRPr lang="it-IT" sz="1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3762301"/>
      </p:ext>
    </p:extLst>
  </p:cSld>
  <p:clrMapOvr>
    <a:masterClrMapping/>
  </p:clrMapOvr>
  <p:transition spd="med">
    <p:wipe dir="r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15479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713733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00854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3118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812081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60259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72414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82732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0254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594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01095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65239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749208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2841421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2389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345410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29102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618604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95115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38854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57575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2400" b="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253742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3493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98423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19486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it-IT" sz="2400" b="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96228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497055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51011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sellaDiTesto 1"/>
          <p:cNvSpPr txBox="1"/>
          <p:nvPr userDrawn="1"/>
        </p:nvSpPr>
        <p:spPr>
          <a:xfrm>
            <a:off x="236056" y="6193467"/>
            <a:ext cx="4320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1" dirty="0" smtClean="0"/>
              <a:t>2</a:t>
            </a:r>
            <a:endParaRPr lang="en-US" sz="1000" b="1" dirty="0" smtClean="0"/>
          </a:p>
        </p:txBody>
      </p:sp>
    </p:spTree>
    <p:extLst>
      <p:ext uri="{BB962C8B-B14F-4D97-AF65-F5344CB8AC3E}">
        <p14:creationId xmlns:p14="http://schemas.microsoft.com/office/powerpoint/2010/main" val="19106224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44807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slideLayout" Target="../slideLayouts/slideLayout39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8.xml"/><Relationship Id="rId13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7.xml"/><Relationship Id="rId12" Type="http://schemas.openxmlformats.org/officeDocument/2006/relationships/slideLayout" Target="../slideLayouts/slideLayout52.xml"/><Relationship Id="rId2" Type="http://schemas.openxmlformats.org/officeDocument/2006/relationships/slideLayout" Target="../slideLayouts/slideLayout42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1.xml"/><Relationship Id="rId6" Type="http://schemas.openxmlformats.org/officeDocument/2006/relationships/slideLayout" Target="../slideLayouts/slideLayout46.xml"/><Relationship Id="rId11" Type="http://schemas.openxmlformats.org/officeDocument/2006/relationships/slideLayout" Target="../slideLayouts/slideLayout51.xml"/><Relationship Id="rId5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55.xml"/><Relationship Id="rId10" Type="http://schemas.openxmlformats.org/officeDocument/2006/relationships/slideLayout" Target="../slideLayouts/slideLayout50.xml"/><Relationship Id="rId4" Type="http://schemas.openxmlformats.org/officeDocument/2006/relationships/slideLayout" Target="../slideLayouts/slideLayout44.xml"/><Relationship Id="rId9" Type="http://schemas.openxmlformats.org/officeDocument/2006/relationships/slideLayout" Target="../slideLayouts/slideLayout49.xml"/><Relationship Id="rId14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sp>
        <p:nvSpPr>
          <p:cNvPr id="2" name="Rettangolo 1"/>
          <p:cNvSpPr/>
          <p:nvPr userDrawn="1"/>
        </p:nvSpPr>
        <p:spPr>
          <a:xfrm>
            <a:off x="217095" y="6137095"/>
            <a:ext cx="3802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83005305-56AA-41FB-8E52-9E09D388040D}" type="slidenum">
              <a:rPr lang="it-IT" sz="1100" smtClean="0">
                <a:solidFill>
                  <a:srgbClr val="000000"/>
                </a:solidFill>
              </a:rPr>
              <a:pPr/>
              <a:t>‹N›</a:t>
            </a:fld>
            <a:endParaRPr lang="it-IT" sz="1100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  <p:sldLayoutId id="2147483660" r:id="rId11"/>
    <p:sldLayoutId id="2147483661" r:id="rId12"/>
  </p:sldLayoutIdLst>
  <p:transition spd="med">
    <p:strips dir="rd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203200" y="1371600"/>
            <a:ext cx="10363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</p:txBody>
      </p:sp>
      <p:pic>
        <p:nvPicPr>
          <p:cNvPr id="4" name="Picture 2" descr="C:\MARKETING\PROGETTI\PPT REPLY TEMPLATE\elements\omini tutti colori 3d\green\reply_3d.png"/>
          <p:cNvPicPr>
            <a:picLocks noChangeAspect="1" noChangeArrowheads="1"/>
          </p:cNvPicPr>
          <p:nvPr userDrawn="1"/>
        </p:nvPicPr>
        <p:blipFill>
          <a:blip r:embed="rId15"/>
          <a:stretch>
            <a:fillRect/>
          </a:stretch>
        </p:blipFill>
        <p:spPr bwMode="auto">
          <a:xfrm>
            <a:off x="11103710" y="6039136"/>
            <a:ext cx="885377" cy="71913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6516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  <p:sldLayoutId id="2147483676" r:id="rId13"/>
  </p:sldLayoutIdLst>
  <p:transition spd="med">
    <p:strips dir="rd"/>
  </p:transition>
  <p:timing>
    <p:tnLst>
      <p:par>
        <p:cTn id="1" dur="indefinite" restart="never" nodeType="tmRoot"/>
      </p:par>
    </p:tnLst>
  </p:timing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1600" b="1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Char char="•"/>
        <a:defRPr sz="16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7478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32182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  <p:sldLayoutId id="2147483724" r:id="rId12"/>
    <p:sldLayoutId id="2147483725" r:id="rId13"/>
    <p:sldLayoutId id="2147483726" r:id="rId14"/>
    <p:sldLayoutId id="2147483727" r:id="rId15"/>
  </p:sldLayoutIdLst>
  <p:hf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chart" Target="../charts/char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c.castelli@reply.eu" TargetMode="External"/><Relationship Id="rId1" Type="http://schemas.openxmlformats.org/officeDocument/2006/relationships/slideLayout" Target="../slideLayouts/slideLayout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1343472" y="1570936"/>
            <a:ext cx="7091866" cy="3216228"/>
          </a:xfrm>
          <a:prstGeom prst="rect">
            <a:avLst/>
          </a:prstGeom>
        </p:spPr>
        <p:txBody>
          <a:bodyPr vert="horz" lIns="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pPr fontAlgn="auto">
              <a:spcAft>
                <a:spcPts val="0"/>
              </a:spcAft>
            </a:pPr>
            <a:r>
              <a:rPr lang="it-IT" sz="4400" b="0" dirty="0">
                <a:solidFill>
                  <a:srgbClr val="FFFFFF"/>
                </a:solidFill>
              </a:rPr>
              <a:t>PRESENTAZIONE </a:t>
            </a:r>
            <a:endParaRPr lang="it-IT" sz="4400" b="0" dirty="0" smtClean="0">
              <a:solidFill>
                <a:srgbClr val="FFFFFF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DATI SETTEMBRE 2018</a:t>
            </a:r>
            <a:r>
              <a:rPr lang="it-IT" sz="4400" b="0" dirty="0">
                <a:solidFill>
                  <a:srgbClr val="FFFFFF"/>
                </a:solidFill>
              </a:rPr>
              <a:t/>
            </a:r>
            <a:br>
              <a:rPr lang="it-IT" sz="4400" b="0" dirty="0">
                <a:solidFill>
                  <a:srgbClr val="FFFFFF"/>
                </a:solidFill>
              </a:rPr>
            </a:br>
            <a:endParaRPr lang="it-IT" sz="2000" b="0" dirty="0" smtClean="0">
              <a:solidFill>
                <a:srgbClr val="FFFFFF"/>
              </a:solidFill>
            </a:endParaRP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OSSERVATORIO - FCP </a:t>
            </a:r>
          </a:p>
          <a:p>
            <a:pPr fontAlgn="auto">
              <a:spcAft>
                <a:spcPts val="0"/>
              </a:spcAft>
            </a:pPr>
            <a:r>
              <a:rPr lang="it-IT" sz="4400" b="0" dirty="0" smtClean="0">
                <a:solidFill>
                  <a:srgbClr val="FFFFFF"/>
                </a:solidFill>
              </a:rPr>
              <a:t>ASSORADIO</a:t>
            </a:r>
            <a:endParaRPr lang="it-IT" sz="4400" b="0" dirty="0">
              <a:solidFill>
                <a:srgbClr val="FFFFFF"/>
              </a:solidFill>
            </a:endParaRPr>
          </a:p>
        </p:txBody>
      </p:sp>
      <p:sp>
        <p:nvSpPr>
          <p:cNvPr id="7" name="Sottotitolo 2"/>
          <p:cNvSpPr>
            <a:spLocks noGrp="1"/>
          </p:cNvSpPr>
          <p:nvPr>
            <p:ph type="subTitle" idx="1"/>
          </p:nvPr>
        </p:nvSpPr>
        <p:spPr>
          <a:xfrm>
            <a:off x="1415480" y="5175273"/>
            <a:ext cx="7585612" cy="438427"/>
          </a:xfrm>
        </p:spPr>
        <p:txBody>
          <a:bodyPr/>
          <a:lstStyle/>
          <a:p>
            <a:r>
              <a:rPr lang="it-IT" sz="2000" dirty="0" smtClean="0"/>
              <a:t>Milano, 25 ottobre 2018</a:t>
            </a: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732" y="373634"/>
            <a:ext cx="2533695" cy="13271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716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4"/>
          <p:cNvSpPr/>
          <p:nvPr/>
        </p:nvSpPr>
        <p:spPr>
          <a:xfrm rot="5400000">
            <a:off x="4841700" y="-4373256"/>
            <a:ext cx="2520280" cy="120761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900" b="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6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9412402"/>
              </p:ext>
            </p:extLst>
          </p:nvPr>
        </p:nvGraphicFramePr>
        <p:xfrm>
          <a:off x="77227" y="620688"/>
          <a:ext cx="12062673" cy="21053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9995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77923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68348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149736">
                <a:tc gridSpan="3"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EMITTENTI NUOVE nel periodo Gennaio 2017 – Settembre 2018</a:t>
                      </a:r>
                    </a:p>
                    <a:p>
                      <a:pPr algn="ctr"/>
                      <a:endParaRPr lang="it-IT" sz="1800" b="0" i="0" baseline="0" noProof="0" dirty="0" smtClean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68032"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NOME EMITTENTE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CONCESSIONARIA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11761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RMC</a:t>
                      </a:r>
                      <a:r>
                        <a:rPr lang="it-IT" sz="1800" b="0" i="0" baseline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 Sport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MEDIAMOND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11761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11761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3" name="Rechteck 4"/>
          <p:cNvSpPr/>
          <p:nvPr/>
        </p:nvSpPr>
        <p:spPr>
          <a:xfrm rot="5400000">
            <a:off x="4841700" y="-1204904"/>
            <a:ext cx="2520280" cy="1207611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de-DE" sz="1900" b="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12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8782873"/>
              </p:ext>
            </p:extLst>
          </p:nvPr>
        </p:nvGraphicFramePr>
        <p:xfrm>
          <a:off x="80682" y="3861048"/>
          <a:ext cx="12063600" cy="21471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5380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11309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49669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60633">
                <a:tc gridSpan="3"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  <a:latin typeface="Arial Black" panose="020B0A04020102020204" pitchFamily="34" charset="0"/>
                          <a:cs typeface="Arial"/>
                        </a:rPr>
                        <a:t>EMITTENTI CHIUSE nel periodo Gennaio 2017 – Settembre  2018</a:t>
                      </a:r>
                    </a:p>
                    <a:p>
                      <a:pPr algn="ctr"/>
                      <a:endParaRPr lang="it-IT" sz="1800" b="0" i="0" baseline="0" noProof="0" dirty="0" smtClean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4587"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NOME EMITTENTE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CONCESSIONARIA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1" i="0" noProof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j-lt"/>
                          <a:cs typeface="Arial"/>
                        </a:rPr>
                        <a:t>NOTE</a:t>
                      </a:r>
                      <a:endParaRPr lang="it-IT" sz="1800" b="1" i="0" noProof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B40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1771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noProof="0" dirty="0" smtClean="0">
                          <a:solidFill>
                            <a:srgbClr val="000000"/>
                          </a:solidFill>
                          <a:latin typeface="+mj-lt"/>
                          <a:cs typeface="Arial"/>
                        </a:rPr>
                        <a:t>-</a:t>
                      </a:r>
                      <a:endParaRPr lang="it-IT" sz="1800" b="0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7505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77505"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it-IT" sz="1800" b="1" i="0" noProof="0" dirty="0">
                        <a:solidFill>
                          <a:srgbClr val="000000"/>
                        </a:solidFill>
                        <a:latin typeface="+mj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1990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177872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Totale Fatturato e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Extra Tabellare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in migliaia di euro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65232606"/>
              </p:ext>
            </p:extLst>
          </p:nvPr>
        </p:nvGraphicFramePr>
        <p:xfrm>
          <a:off x="74222" y="1027297"/>
          <a:ext cx="11953328" cy="4939948"/>
        </p:xfrm>
        <a:graphic>
          <a:graphicData uri="http://schemas.openxmlformats.org/drawingml/2006/table">
            <a:tbl>
              <a:tblPr/>
              <a:tblGrid>
                <a:gridCol w="91142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1332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7005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7005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7005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7005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70051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70051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70051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70051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70051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770051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770051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693923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</a:tblGrid>
              <a:tr h="5514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Anno/</a:t>
                      </a:r>
                      <a:b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  <a:b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3142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b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19.229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25.755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29.638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26.617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31.781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30.602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30.426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12.086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25.578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32.325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34.046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28.769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231.712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19.971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24.839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29.742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27.477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36.458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33.325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28.861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12.021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28.575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37.041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37.053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28.956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241.269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21.015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26.071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32.717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32.521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35.562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35.621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28.299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14.210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28.602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254.618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r>
                        <a:rPr lang="it-IT" sz="3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4335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extra-tabellare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1.934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2.426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2.395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1.898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2.620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3.554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20.025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2.011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3.850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1.915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3.592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3.277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21.063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1.382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2.173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1.408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20.683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-18,9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-29,6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-14,0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-18,1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-25,8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-18,4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-26,5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-27,0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61153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66"/>
          <p:cNvSpPr txBox="1">
            <a:spLocks noChangeArrowheads="1"/>
          </p:cNvSpPr>
          <p:nvPr/>
        </p:nvSpPr>
        <p:spPr bwMode="auto">
          <a:xfrm>
            <a:off x="1524000" y="304190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Fatturato Tabellare 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(in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migliaia di euro</a:t>
            </a:r>
            <a:r>
              <a:rPr lang="it-IT" altLang="it-IT" sz="1800" b="0" dirty="0" smtClean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e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Totale Avvisi</a:t>
            </a:r>
            <a:endParaRPr lang="it-IT" altLang="it-IT" sz="18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0755913"/>
              </p:ext>
            </p:extLst>
          </p:nvPr>
        </p:nvGraphicFramePr>
        <p:xfrm>
          <a:off x="74222" y="1027297"/>
          <a:ext cx="11953328" cy="4865230"/>
        </p:xfrm>
        <a:graphic>
          <a:graphicData uri="http://schemas.openxmlformats.org/drawingml/2006/table">
            <a:tbl>
              <a:tblPr/>
              <a:tblGrid>
                <a:gridCol w="91142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1332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7005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77005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7005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70051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770051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770051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770051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770051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770051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770051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770051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693923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</a:tblGrid>
              <a:tr h="55143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Anno/</a:t>
                      </a:r>
                      <a:b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b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  <a:b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2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95705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Fatturato Tabellare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18.147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23.821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27.212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24.091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28.466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27.828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28.031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10.188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23.903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30.090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31.426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25.215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211.687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18.794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23.270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27.731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25.450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33.129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29.475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26.245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26.006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33.449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33.776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26.453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220.206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19.633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23.504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30.431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30.348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32.847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32.286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25.357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12.802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26.727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233.935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-6,4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-9,5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43353">
                <a:tc row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b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Avvisi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89.561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119.850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131.963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122.481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134.382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136.437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150.562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66.439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122.705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157.262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165.513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124.537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1.074.380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</a:t>
                      </a: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99.002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118.384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139.816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123.269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170.757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155.921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145.746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67.547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129.710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174.425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174.269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128.630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1.150.152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101.512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122.791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150.460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162.509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166.721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162.955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142.405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81.370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142.460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1.233.183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43353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2017/2016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-1,2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0,6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-3,2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343353"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2018/2016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-5,4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86125">
                <a:tc v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2018/2017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3,7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-2,3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20,5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9,8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1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sng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90687129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298994"/>
            <a:ext cx="91440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Numero di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Avvisi</a:t>
            </a:r>
            <a:endParaRPr lang="it-IT" altLang="it-IT" sz="1800" dirty="0">
              <a:solidFill>
                <a:srgbClr val="A19DFB"/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Group 1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9465081"/>
              </p:ext>
            </p:extLst>
          </p:nvPr>
        </p:nvGraphicFramePr>
        <p:xfrm>
          <a:off x="150277" y="836712"/>
          <a:ext cx="11891446" cy="5228843"/>
        </p:xfrm>
        <a:graphic>
          <a:graphicData uri="http://schemas.openxmlformats.org/drawingml/2006/table">
            <a:tbl>
              <a:tblPr/>
              <a:tblGrid>
                <a:gridCol w="35021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6342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1706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89155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87538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217062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851770">
                  <a:extLst>
                    <a:ext uri="{9D8B030D-6E8A-4147-A177-3AD203B41FA5}">
                      <a16:colId xmlns="" xmlns:a16="http://schemas.microsoft.com/office/drawing/2014/main" val="20006"/>
                    </a:ext>
                  </a:extLst>
                </a:gridCol>
                <a:gridCol w="816991">
                  <a:extLst>
                    <a:ext uri="{9D8B030D-6E8A-4147-A177-3AD203B41FA5}">
                      <a16:colId xmlns="" xmlns:a16="http://schemas.microsoft.com/office/drawing/2014/main" val="20007"/>
                    </a:ext>
                  </a:extLst>
                </a:gridCol>
                <a:gridCol w="839193">
                  <a:extLst>
                    <a:ext uri="{9D8B030D-6E8A-4147-A177-3AD203B41FA5}">
                      <a16:colId xmlns="" xmlns:a16="http://schemas.microsoft.com/office/drawing/2014/main" val="20008"/>
                    </a:ext>
                  </a:extLst>
                </a:gridCol>
                <a:gridCol w="810963">
                  <a:extLst>
                    <a:ext uri="{9D8B030D-6E8A-4147-A177-3AD203B41FA5}">
                      <a16:colId xmlns="" xmlns:a16="http://schemas.microsoft.com/office/drawing/2014/main" val="20009"/>
                    </a:ext>
                  </a:extLst>
                </a:gridCol>
                <a:gridCol w="845221">
                  <a:extLst>
                    <a:ext uri="{9D8B030D-6E8A-4147-A177-3AD203B41FA5}">
                      <a16:colId xmlns="" xmlns:a16="http://schemas.microsoft.com/office/drawing/2014/main" val="20010"/>
                    </a:ext>
                  </a:extLst>
                </a:gridCol>
                <a:gridCol w="828674">
                  <a:extLst>
                    <a:ext uri="{9D8B030D-6E8A-4147-A177-3AD203B41FA5}">
                      <a16:colId xmlns="" xmlns:a16="http://schemas.microsoft.com/office/drawing/2014/main" val="20011"/>
                    </a:ext>
                  </a:extLst>
                </a:gridCol>
                <a:gridCol w="891643">
                  <a:extLst>
                    <a:ext uri="{9D8B030D-6E8A-4147-A177-3AD203B41FA5}">
                      <a16:colId xmlns="" xmlns:a16="http://schemas.microsoft.com/office/drawing/2014/main" val="20012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013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014"/>
                    </a:ext>
                  </a:extLst>
                </a:gridCol>
                <a:gridCol w="864096">
                  <a:extLst>
                    <a:ext uri="{9D8B030D-6E8A-4147-A177-3AD203B41FA5}">
                      <a16:colId xmlns="" xmlns:a16="http://schemas.microsoft.com/office/drawing/2014/main" val="20015"/>
                    </a:ext>
                  </a:extLst>
                </a:gridCol>
              </a:tblGrid>
              <a:tr h="28803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15’’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kern="12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25’’ e 30’’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&gt;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30’’ Avvisi</a:t>
                      </a: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2233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Mesi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16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1" u="none" strike="noStrike" kern="1200" dirty="0" smtClean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N°</a:t>
                      </a:r>
                      <a:r>
                        <a:rPr lang="it-IT" sz="1300" b="0" i="0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Avvisi</a:t>
                      </a:r>
                      <a:endParaRPr lang="it-IT" sz="1300" b="0" i="0" u="none" strike="noStrike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0014" marR="90014" marT="46807" marB="46807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0" i="0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0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.% sul 2017</a:t>
                      </a:r>
                    </a:p>
                  </a:txBody>
                  <a:tcPr marL="90014" marR="90014" marT="46807" marB="4680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2988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endParaRPr lang="it-IT" sz="3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Arial"/>
                        </a:defRPr>
                      </a:lvl9pPr>
                    </a:lstStyle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3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101.512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-23,3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19.904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17.726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15,9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62.739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506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-46,6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122.791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4.941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337,6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24.337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-9,9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20.274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17,9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72.465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0,5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774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-18,6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150.460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2.969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-28,5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31.032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12,7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24.729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90.183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1.547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-19,0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162.509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31,8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5.070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36.652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36,8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30.029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32,3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89.853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34,6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-61,8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166.721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6.812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42,5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47.293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27.545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83.819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1.252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-37,6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162.955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3.882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-59,6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45.342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27,3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24.691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88.321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719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-65,7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13051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142.405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-2,3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2.832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-46,9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46.507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5,9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23.660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-0,6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68.940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-59,6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00865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81.370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20,5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-61,2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22.623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19,3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11.066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8,3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46.867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30,6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-83,7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142.460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9,8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2.507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25,4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34.277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4,9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18.782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86.054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16,0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840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-36,5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DE88D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Ott-18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Nov-18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Dic-18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 smtClean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rgbClr val="80808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  <a:tr h="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endParaRPr kumimoji="0" lang="it-IT" sz="3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54" marR="91454" marT="45700" marB="45700" anchor="ctr" horzOverflow="overflow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it-IT" sz="100" b="0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0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5"/>
                  </a:ext>
                </a:extLst>
              </a:tr>
              <a:tr h="288680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it-IT" sz="13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3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 Set. 2018</a:t>
                      </a:r>
                    </a:p>
                  </a:txBody>
                  <a:tcPr marL="91454" marR="91454" marT="45700" marB="45700" anchor="ctr" horzOverflow="overflow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ctr" fontAlgn="b"/>
                      <a:endParaRPr lang="it-IT" sz="100" b="1" i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1.233.183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3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30.351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-11,6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307.967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11,8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198.502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689.241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7,5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7.122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it-IT" sz="1300" b="1" i="1" u="none" strike="noStrike" dirty="0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-47,1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6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66"/>
          <p:cNvSpPr txBox="1">
            <a:spLocks noChangeArrowheads="1"/>
          </p:cNvSpPr>
          <p:nvPr/>
        </p:nvSpPr>
        <p:spPr bwMode="auto">
          <a:xfrm>
            <a:off x="1415480" y="294336"/>
            <a:ext cx="9473710" cy="36933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Peso % delle diverse tipologie di avvisi, sulla base della durata </a:t>
            </a:r>
            <a:r>
              <a:rPr lang="it-IT" altLang="it-IT" sz="18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 secondi)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uppo 2"/>
          <p:cNvGrpSpPr/>
          <p:nvPr/>
        </p:nvGrpSpPr>
        <p:grpSpPr>
          <a:xfrm>
            <a:off x="-79683" y="961323"/>
            <a:ext cx="12343381" cy="5750704"/>
            <a:chOff x="-79683" y="961323"/>
            <a:chExt cx="12343381" cy="5750704"/>
          </a:xfrm>
        </p:grpSpPr>
        <p:sp>
          <p:nvSpPr>
            <p:cNvPr id="2" name="Rettangolo 1"/>
            <p:cNvSpPr/>
            <p:nvPr/>
          </p:nvSpPr>
          <p:spPr>
            <a:xfrm>
              <a:off x="1070355" y="6465806"/>
              <a:ext cx="7374613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1000" i="1" dirty="0" smtClean="0">
                  <a:solidFill>
                    <a:schemeClr val="bg1">
                      <a:lumMod val="50000"/>
                    </a:schemeClr>
                  </a:solidFill>
                  <a:latin typeface="Arial Black" panose="020B0A04020102020204" pitchFamily="34" charset="0"/>
                </a:rPr>
                <a:t>N.B. I dati riportati nel grafico si riferiscono ai dati presenti nella tavola III del report</a:t>
              </a:r>
              <a:endParaRPr lang="it-IT" sz="1000" i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8" name="CasellaDiTesto 7"/>
            <p:cNvSpPr txBox="1"/>
            <p:nvPr/>
          </p:nvSpPr>
          <p:spPr>
            <a:xfrm>
              <a:off x="-18358" y="994017"/>
              <a:ext cx="1188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</a:rPr>
                <a:t>Gennaio 2018</a:t>
              </a:r>
            </a:p>
            <a:p>
              <a:pPr algn="ctr" fontAlgn="ctr"/>
              <a:endParaRPr lang="it-IT" sz="5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 fontAlgn="ctr"/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</a:rPr>
                <a:t>2.556.336</a:t>
              </a:r>
              <a:endParaRPr lang="it-IT" b="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1" name="CasellaDiTesto 10"/>
            <p:cNvSpPr txBox="1"/>
            <p:nvPr/>
          </p:nvSpPr>
          <p:spPr>
            <a:xfrm>
              <a:off x="11065653" y="961323"/>
              <a:ext cx="108000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err="1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Prog</a:t>
              </a: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.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29.754.028</a:t>
              </a:r>
              <a:endParaRPr lang="it-IT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" name="CasellaDiTesto 8"/>
            <p:cNvSpPr txBox="1"/>
            <p:nvPr/>
          </p:nvSpPr>
          <p:spPr>
            <a:xfrm>
              <a:off x="10088757" y="961324"/>
              <a:ext cx="1078246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/>
              <a:r>
                <a:rPr lang="it-IT" dirty="0" err="1" smtClean="0">
                  <a:solidFill>
                    <a:schemeClr val="bg1">
                      <a:lumMod val="50000"/>
                    </a:schemeClr>
                  </a:solidFill>
                </a:rPr>
                <a:t>Prog</a:t>
              </a: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</a:rPr>
                <a:t>. 2017</a:t>
              </a:r>
            </a:p>
            <a:p>
              <a:pPr algn="ctr" fontAlgn="ctr"/>
              <a:endParaRPr lang="it-IT" sz="500" b="0" dirty="0">
                <a:solidFill>
                  <a:schemeClr val="bg1">
                    <a:lumMod val="50000"/>
                  </a:schemeClr>
                </a:solidFill>
              </a:endParaRPr>
            </a:p>
            <a:p>
              <a:pPr algn="ctr" fontAlgn="ctr"/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</a:rPr>
                <a:t>27.886.972</a:t>
              </a:r>
              <a:endParaRPr lang="it-IT" b="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0" name="CasellaDiTesto 9"/>
            <p:cNvSpPr txBox="1"/>
            <p:nvPr/>
          </p:nvSpPr>
          <p:spPr>
            <a:xfrm>
              <a:off x="1005746" y="988175"/>
              <a:ext cx="1224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Febbraio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3.010.823</a:t>
              </a:r>
              <a:endParaRPr lang="it-IT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" name="CasellaDiTesto 11"/>
            <p:cNvSpPr txBox="1"/>
            <p:nvPr/>
          </p:nvSpPr>
          <p:spPr>
            <a:xfrm>
              <a:off x="2074396" y="992158"/>
              <a:ext cx="108000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Marzo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3.748.352</a:t>
              </a:r>
              <a:endParaRPr lang="it-IT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4" name="CasellaDiTesto 13"/>
            <p:cNvSpPr txBox="1"/>
            <p:nvPr/>
          </p:nvSpPr>
          <p:spPr>
            <a:xfrm>
              <a:off x="3057698" y="992086"/>
              <a:ext cx="108000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Aprile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3.917.345</a:t>
              </a:r>
              <a:endParaRPr lang="it-IT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3" name="CasellaDiTesto 12"/>
            <p:cNvSpPr txBox="1"/>
            <p:nvPr/>
          </p:nvSpPr>
          <p:spPr>
            <a:xfrm>
              <a:off x="4036598" y="982956"/>
              <a:ext cx="1116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Maggio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3.876.067</a:t>
              </a:r>
              <a:endParaRPr lang="it-IT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8" name="CasellaDiTesto 17"/>
            <p:cNvSpPr txBox="1"/>
            <p:nvPr/>
          </p:nvSpPr>
          <p:spPr>
            <a:xfrm>
              <a:off x="5054080" y="982956"/>
              <a:ext cx="1116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Giugno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3.877.440</a:t>
              </a:r>
              <a:endParaRPr lang="it-IT" sz="1200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7" name="CasellaDiTesto 16"/>
            <p:cNvSpPr txBox="1"/>
            <p:nvPr/>
          </p:nvSpPr>
          <p:spPr>
            <a:xfrm>
              <a:off x="6036025" y="977317"/>
              <a:ext cx="111600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Luglio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3.275.271</a:t>
              </a:r>
              <a:endParaRPr lang="it-IT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5" name="CasellaDiTesto 14"/>
            <p:cNvSpPr txBox="1"/>
            <p:nvPr/>
          </p:nvSpPr>
          <p:spPr>
            <a:xfrm>
              <a:off x="6935898" y="975839"/>
              <a:ext cx="129600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Agosto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1.972.568</a:t>
              </a:r>
              <a:endParaRPr lang="it-IT" sz="1200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9" name="CasellaDiTesto 18"/>
            <p:cNvSpPr txBox="1"/>
            <p:nvPr/>
          </p:nvSpPr>
          <p:spPr>
            <a:xfrm>
              <a:off x="8004849" y="965709"/>
              <a:ext cx="1296000" cy="5078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Settembre 2018</a:t>
              </a: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endParaRPr lang="it-IT" sz="500" b="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</a:endParaRPr>
            </a:p>
            <a:p>
              <a:pPr algn="ctr" fontAlgn="ctr">
                <a:spcBef>
                  <a:spcPts val="0"/>
                </a:spcBef>
                <a:spcAft>
                  <a:spcPts val="0"/>
                </a:spcAft>
              </a:pPr>
              <a:r>
                <a:rPr lang="it-IT" dirty="0" smtClean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3.519.826</a:t>
              </a:r>
              <a:endParaRPr lang="it-IT" b="0" i="0" u="none" strike="noStrike" dirty="0">
                <a:solidFill>
                  <a:schemeClr val="bg1">
                    <a:lumMod val="50000"/>
                  </a:schemeClr>
                </a:solidFill>
                <a:effectLst/>
                <a:latin typeface="Arial" panose="020B0604020202020204" pitchFamily="34" charset="0"/>
              </a:endParaRPr>
            </a:p>
          </p:txBody>
        </p:sp>
        <p:graphicFrame>
          <p:nvGraphicFramePr>
            <p:cNvPr id="20" name="Grafico 1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192216319"/>
                </p:ext>
              </p:extLst>
            </p:nvPr>
          </p:nvGraphicFramePr>
          <p:xfrm>
            <a:off x="-79683" y="1704985"/>
            <a:ext cx="12343381" cy="47226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35796930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66"/>
          <p:cNvSpPr txBox="1">
            <a:spLocks noChangeArrowheads="1"/>
          </p:cNvSpPr>
          <p:nvPr/>
        </p:nvSpPr>
        <p:spPr bwMode="auto">
          <a:xfrm>
            <a:off x="1415480" y="185130"/>
            <a:ext cx="9473710" cy="646331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ts val="600"/>
              </a:spcBef>
              <a:buClrTx/>
              <a:buFont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Trend storico del peso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% delle diverse tipologie di avvisi, sulla base della durata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a Settembre di ciascun anno </a:t>
            </a:r>
            <a:r>
              <a:rPr lang="it-IT" altLang="it-IT" sz="1800" b="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(in </a:t>
            </a:r>
            <a:r>
              <a:rPr lang="it-IT" altLang="it-IT" sz="1800" b="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secondi)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1069539" y="6322968"/>
            <a:ext cx="8626861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00" i="1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N.B. I dati riportati nel grafico si riferiscono ai dati presenti nella tavola III del report di ciascun anno considerato</a:t>
            </a:r>
            <a:endParaRPr lang="it-IT" sz="1000" i="1" dirty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8" name="Grafico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43387683"/>
              </p:ext>
            </p:extLst>
          </p:nvPr>
        </p:nvGraphicFramePr>
        <p:xfrm>
          <a:off x="803412" y="847485"/>
          <a:ext cx="10585176" cy="52458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63959666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5" grpId="0"/>
      <p:bldP spid="5" grpId="1"/>
      <p:bldGraphic spid="8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5366" y="157426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Fatturato Totale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(in migliaia di euro)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Font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Trend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mensile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Gennaio 2007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Settembre 2018</a:t>
            </a:r>
            <a:endParaRPr lang="it-IT" altLang="it-IT" sz="1800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Rettangolo 24"/>
          <p:cNvSpPr/>
          <p:nvPr/>
        </p:nvSpPr>
        <p:spPr>
          <a:xfrm>
            <a:off x="1079880" y="6323834"/>
            <a:ext cx="972510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000" i="1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N.B. I dati riportati nel grafico si riferiscono a dati di fatturato totale presenti nella tavola I del report di ciascun anno considerato</a:t>
            </a:r>
            <a:endParaRPr lang="it-IT" sz="1000" i="1" dirty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grpSp>
        <p:nvGrpSpPr>
          <p:cNvPr id="4" name="Gruppo 3"/>
          <p:cNvGrpSpPr/>
          <p:nvPr/>
        </p:nvGrpSpPr>
        <p:grpSpPr>
          <a:xfrm>
            <a:off x="430815" y="1311733"/>
            <a:ext cx="11389821" cy="5372622"/>
            <a:chOff x="430815" y="1066807"/>
            <a:chExt cx="11389821" cy="5867248"/>
          </a:xfrm>
        </p:grpSpPr>
        <p:grpSp>
          <p:nvGrpSpPr>
            <p:cNvPr id="3" name="Gruppo 2"/>
            <p:cNvGrpSpPr/>
            <p:nvPr/>
          </p:nvGrpSpPr>
          <p:grpSpPr>
            <a:xfrm>
              <a:off x="1129128" y="1066807"/>
              <a:ext cx="10678808" cy="4718702"/>
              <a:chOff x="1129128" y="1066807"/>
              <a:chExt cx="10678808" cy="4718702"/>
            </a:xfrm>
          </p:grpSpPr>
          <p:sp>
            <p:nvSpPr>
              <p:cNvPr id="34" name="Rettangolo 33"/>
              <p:cNvSpPr/>
              <p:nvPr/>
            </p:nvSpPr>
            <p:spPr bwMode="auto">
              <a:xfrm>
                <a:off x="6664107" y="1428515"/>
                <a:ext cx="909542" cy="43560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/>
              </a:p>
            </p:txBody>
          </p:sp>
          <p:sp>
            <p:nvSpPr>
              <p:cNvPr id="36" name="Rettangolo 35"/>
              <p:cNvSpPr/>
              <p:nvPr/>
            </p:nvSpPr>
            <p:spPr bwMode="auto">
              <a:xfrm>
                <a:off x="2970438" y="1428681"/>
                <a:ext cx="909542" cy="43560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 dirty="0"/>
              </a:p>
            </p:txBody>
          </p:sp>
          <p:sp>
            <p:nvSpPr>
              <p:cNvPr id="37" name="Rettangolo 36"/>
              <p:cNvSpPr/>
              <p:nvPr/>
            </p:nvSpPr>
            <p:spPr bwMode="auto">
              <a:xfrm>
                <a:off x="1129128" y="1429509"/>
                <a:ext cx="909542" cy="43560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/>
              </a:p>
            </p:txBody>
          </p:sp>
          <p:sp>
            <p:nvSpPr>
              <p:cNvPr id="38" name="Rettangolo 37"/>
              <p:cNvSpPr/>
              <p:nvPr/>
            </p:nvSpPr>
            <p:spPr bwMode="auto">
              <a:xfrm>
                <a:off x="4813171" y="1428683"/>
                <a:ext cx="909542" cy="43560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/>
              </a:p>
            </p:txBody>
          </p:sp>
          <p:sp>
            <p:nvSpPr>
              <p:cNvPr id="48" name="CasellaDiTesto 47"/>
              <p:cNvSpPr txBox="1"/>
              <p:nvPr/>
            </p:nvSpPr>
            <p:spPr>
              <a:xfrm>
                <a:off x="1158898" y="1068779"/>
                <a:ext cx="869682" cy="272770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2007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0" name="Rettangolo 49"/>
              <p:cNvSpPr/>
              <p:nvPr/>
            </p:nvSpPr>
            <p:spPr bwMode="auto">
              <a:xfrm>
                <a:off x="8500776" y="1428151"/>
                <a:ext cx="909542" cy="43560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/>
              </a:p>
            </p:txBody>
          </p:sp>
          <p:sp>
            <p:nvSpPr>
              <p:cNvPr id="54" name="Rettangolo 53"/>
              <p:cNvSpPr/>
              <p:nvPr/>
            </p:nvSpPr>
            <p:spPr bwMode="auto">
              <a:xfrm>
                <a:off x="10356623" y="1427913"/>
                <a:ext cx="909542" cy="4356000"/>
              </a:xfrm>
              <a:prstGeom prst="rect">
                <a:avLst/>
              </a:prstGeom>
              <a:solidFill>
                <a:schemeClr val="bg1">
                  <a:lumMod val="85000"/>
                  <a:alpha val="20000"/>
                </a:schemeClr>
              </a:solidFill>
              <a:ln w="6350">
                <a:solidFill>
                  <a:schemeClr val="bg1">
                    <a:lumMod val="95000"/>
                  </a:schemeClr>
                </a:solidFill>
                <a:round/>
                <a:headEnd/>
                <a:tailEnd/>
              </a:ln>
            </p:spPr>
            <p:txBody>
              <a:bodyPr wrap="square" rtlCol="0" anchor="ctr">
                <a:spAutoFit/>
              </a:bodyPr>
              <a:lstStyle/>
              <a:p>
                <a:pPr algn="ctr"/>
                <a:endParaRPr lang="it-IT"/>
              </a:p>
            </p:txBody>
          </p:sp>
          <p:sp>
            <p:nvSpPr>
              <p:cNvPr id="23" name="CasellaDiTesto 22"/>
              <p:cNvSpPr txBox="1"/>
              <p:nvPr/>
            </p:nvSpPr>
            <p:spPr>
              <a:xfrm>
                <a:off x="2090460" y="1070445"/>
                <a:ext cx="851564" cy="272770"/>
              </a:xfrm>
              <a:prstGeom prst="rect">
                <a:avLst/>
              </a:prstGeom>
              <a:noFill/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2008</a:t>
                </a:r>
              </a:p>
            </p:txBody>
          </p:sp>
          <p:sp>
            <p:nvSpPr>
              <p:cNvPr id="24" name="CasellaDiTesto 23"/>
              <p:cNvSpPr txBox="1"/>
              <p:nvPr/>
            </p:nvSpPr>
            <p:spPr>
              <a:xfrm>
                <a:off x="2993888" y="1071264"/>
                <a:ext cx="869682" cy="272770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2009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CasellaDiTesto 27"/>
              <p:cNvSpPr txBox="1"/>
              <p:nvPr/>
            </p:nvSpPr>
            <p:spPr>
              <a:xfrm>
                <a:off x="4826106" y="1071264"/>
                <a:ext cx="869682" cy="272770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2011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" name="CasellaDiTesto 29"/>
              <p:cNvSpPr txBox="1"/>
              <p:nvPr/>
            </p:nvSpPr>
            <p:spPr>
              <a:xfrm>
                <a:off x="3937641" y="1070111"/>
                <a:ext cx="851564" cy="272770"/>
              </a:xfrm>
              <a:prstGeom prst="rect">
                <a:avLst/>
              </a:prstGeom>
              <a:noFill/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2010</a:t>
                </a:r>
              </a:p>
            </p:txBody>
          </p:sp>
          <p:sp>
            <p:nvSpPr>
              <p:cNvPr id="35" name="CasellaDiTesto 34"/>
              <p:cNvSpPr txBox="1"/>
              <p:nvPr/>
            </p:nvSpPr>
            <p:spPr>
              <a:xfrm>
                <a:off x="5767303" y="1068229"/>
                <a:ext cx="851564" cy="272770"/>
              </a:xfrm>
              <a:prstGeom prst="rect">
                <a:avLst/>
              </a:prstGeom>
              <a:noFill/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2012</a:t>
                </a:r>
              </a:p>
            </p:txBody>
          </p:sp>
          <p:sp>
            <p:nvSpPr>
              <p:cNvPr id="40" name="CasellaDiTesto 39"/>
              <p:cNvSpPr txBox="1"/>
              <p:nvPr/>
            </p:nvSpPr>
            <p:spPr>
              <a:xfrm>
                <a:off x="6682515" y="1071404"/>
                <a:ext cx="869682" cy="272770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2013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" name="CasellaDiTesto 40"/>
              <p:cNvSpPr txBox="1"/>
              <p:nvPr/>
            </p:nvSpPr>
            <p:spPr>
              <a:xfrm>
                <a:off x="7615920" y="1070157"/>
                <a:ext cx="851564" cy="272770"/>
              </a:xfrm>
              <a:prstGeom prst="rect">
                <a:avLst/>
              </a:prstGeom>
              <a:noFill/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2014</a:t>
                </a:r>
              </a:p>
            </p:txBody>
          </p:sp>
          <p:sp>
            <p:nvSpPr>
              <p:cNvPr id="42" name="CasellaDiTesto 41"/>
              <p:cNvSpPr txBox="1"/>
              <p:nvPr/>
            </p:nvSpPr>
            <p:spPr>
              <a:xfrm>
                <a:off x="8535131" y="1071902"/>
                <a:ext cx="869682" cy="272770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2015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" name="CasellaDiTesto 56"/>
              <p:cNvSpPr txBox="1"/>
              <p:nvPr/>
            </p:nvSpPr>
            <p:spPr>
              <a:xfrm>
                <a:off x="9452623" y="1066807"/>
                <a:ext cx="851564" cy="272770"/>
              </a:xfrm>
              <a:prstGeom prst="rect">
                <a:avLst/>
              </a:prstGeom>
              <a:noFill/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2016</a:t>
                </a:r>
              </a:p>
            </p:txBody>
          </p:sp>
          <p:sp>
            <p:nvSpPr>
              <p:cNvPr id="58" name="CasellaDiTesto 57"/>
              <p:cNvSpPr txBox="1"/>
              <p:nvPr/>
            </p:nvSpPr>
            <p:spPr>
              <a:xfrm>
                <a:off x="10359861" y="1068428"/>
                <a:ext cx="869682" cy="272770"/>
              </a:xfrm>
              <a:prstGeom prst="rect">
                <a:avLst/>
              </a:prstGeom>
              <a:solidFill>
                <a:srgbClr val="D9D9D9">
                  <a:alpha val="20000"/>
                </a:srgbClr>
              </a:solidFill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>
                <a:spAutoFit/>
              </a:bodyPr>
              <a:lstStyle/>
              <a:p>
                <a:pPr algn="ctr">
                  <a:defRPr/>
                </a:pPr>
                <a:r>
                  <a:rPr lang="it-IT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2017</a:t>
                </a:r>
                <a:endParaRPr lang="it-IT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CasellaDiTesto 28"/>
              <p:cNvSpPr txBox="1"/>
              <p:nvPr/>
            </p:nvSpPr>
            <p:spPr>
              <a:xfrm>
                <a:off x="11300622" y="1066807"/>
                <a:ext cx="507314" cy="261610"/>
              </a:xfrm>
              <a:prstGeom prst="rect">
                <a:avLst/>
              </a:prstGeom>
              <a:noFill/>
              <a:ln>
                <a:solidFill>
                  <a:srgbClr val="D9D9D9">
                    <a:alpha val="20000"/>
                  </a:srgbClr>
                </a:solidFill>
              </a:ln>
            </p:spPr>
            <p:txBody>
              <a:bodyPr wrap="square">
                <a:spAutoFit/>
              </a:bodyPr>
              <a:lstStyle/>
              <a:p>
                <a:pPr algn="ctr">
                  <a:defRPr/>
                </a:pPr>
                <a:r>
                  <a:rPr lang="it-IT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2018</a:t>
                </a:r>
              </a:p>
            </p:txBody>
          </p:sp>
        </p:grpSp>
        <p:graphicFrame>
          <p:nvGraphicFramePr>
            <p:cNvPr id="27" name="Grafico 26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261945492"/>
                </p:ext>
              </p:extLst>
            </p:nvPr>
          </p:nvGraphicFramePr>
          <p:xfrm>
            <a:off x="430815" y="1315717"/>
            <a:ext cx="11389821" cy="561833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971016765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18" name="Text Box 66"/>
          <p:cNvSpPr txBox="1">
            <a:spLocks noChangeArrowheads="1"/>
          </p:cNvSpPr>
          <p:nvPr/>
        </p:nvSpPr>
        <p:spPr bwMode="auto">
          <a:xfrm>
            <a:off x="1524000" y="159654"/>
            <a:ext cx="9144000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tx2"/>
              </a:buClr>
              <a:buChar char="•"/>
              <a:defRPr sz="22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tx2"/>
              </a:buClr>
              <a:buChar char="–"/>
              <a:defRPr sz="28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chemeClr val="tx2"/>
              </a:buClr>
              <a:buChar char="•"/>
              <a:defRPr sz="16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      Fatturato Totale </a:t>
            </a:r>
            <a:r>
              <a:rPr lang="it-IT" altLang="it-IT" sz="1800" b="0" dirty="0">
                <a:latin typeface="Arial" panose="020B0604020202020204" pitchFamily="34" charset="0"/>
                <a:cs typeface="Arial" panose="020B0604020202020204" pitchFamily="34" charset="0"/>
              </a:rPr>
              <a:t>(in migliaia di euro)</a:t>
            </a:r>
            <a:endParaRPr lang="it-IT" altLang="it-IT" sz="1800" b="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 eaLnBrk="1" hangingPunct="1">
              <a:spcBef>
                <a:spcPct val="50000"/>
              </a:spcBef>
              <a:buClrTx/>
              <a:buNone/>
            </a:pP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Media </a:t>
            </a:r>
            <a:r>
              <a:rPr lang="it-IT" altLang="it-IT" sz="1800" dirty="0">
                <a:latin typeface="Arial Black" panose="020B0A04020102020204" pitchFamily="34" charset="0"/>
                <a:cs typeface="Arial" panose="020B0604020202020204" pitchFamily="34" charset="0"/>
              </a:rPr>
              <a:t>mobile Gennaio 2007 – </a:t>
            </a:r>
            <a:r>
              <a:rPr lang="it-IT" altLang="it-IT" sz="1800" dirty="0" smtClean="0">
                <a:latin typeface="Arial Black" panose="020B0A04020102020204" pitchFamily="34" charset="0"/>
                <a:cs typeface="Arial" panose="020B0604020202020204" pitchFamily="34" charset="0"/>
              </a:rPr>
              <a:t>Settembre 2018</a:t>
            </a:r>
            <a:endParaRPr lang="it-IT" altLang="it-IT" sz="1600" dirty="0">
              <a:solidFill>
                <a:srgbClr val="A19DF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" name="Gruppo 2"/>
          <p:cNvGrpSpPr/>
          <p:nvPr/>
        </p:nvGrpSpPr>
        <p:grpSpPr>
          <a:xfrm>
            <a:off x="479375" y="1268760"/>
            <a:ext cx="11233249" cy="5509489"/>
            <a:chOff x="479375" y="1187964"/>
            <a:chExt cx="11233249" cy="5509489"/>
          </a:xfrm>
        </p:grpSpPr>
        <p:graphicFrame>
          <p:nvGraphicFramePr>
            <p:cNvPr id="40" name="Grafico 39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785500775"/>
                </p:ext>
              </p:extLst>
            </p:nvPr>
          </p:nvGraphicFramePr>
          <p:xfrm>
            <a:off x="716340" y="1574826"/>
            <a:ext cx="10799572" cy="477404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25" name="Rettangolo 24"/>
            <p:cNvSpPr/>
            <p:nvPr/>
          </p:nvSpPr>
          <p:spPr bwMode="auto">
            <a:xfrm>
              <a:off x="7043245" y="1576957"/>
              <a:ext cx="997200" cy="43092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0" name="Rettangolo 29"/>
            <p:cNvSpPr/>
            <p:nvPr/>
          </p:nvSpPr>
          <p:spPr bwMode="auto">
            <a:xfrm>
              <a:off x="3062559" y="1573950"/>
              <a:ext cx="997200" cy="43092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 dirty="0"/>
            </a:p>
          </p:txBody>
        </p:sp>
        <p:sp>
          <p:nvSpPr>
            <p:cNvPr id="31" name="Rettangolo 30"/>
            <p:cNvSpPr/>
            <p:nvPr/>
          </p:nvSpPr>
          <p:spPr bwMode="auto">
            <a:xfrm>
              <a:off x="1081514" y="1574778"/>
              <a:ext cx="997200" cy="43092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2" name="Rettangolo 31"/>
            <p:cNvSpPr/>
            <p:nvPr/>
          </p:nvSpPr>
          <p:spPr bwMode="auto">
            <a:xfrm>
              <a:off x="5054543" y="1573952"/>
              <a:ext cx="997200" cy="43092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33" name="CasellaDiTesto 32"/>
            <p:cNvSpPr txBox="1"/>
            <p:nvPr/>
          </p:nvSpPr>
          <p:spPr>
            <a:xfrm>
              <a:off x="1125308" y="1189936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2008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Rettangolo 33"/>
            <p:cNvSpPr/>
            <p:nvPr/>
          </p:nvSpPr>
          <p:spPr bwMode="auto">
            <a:xfrm>
              <a:off x="9032063" y="1579768"/>
              <a:ext cx="993600" cy="43092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41" name="Rettangolo 40"/>
            <p:cNvSpPr/>
            <p:nvPr/>
          </p:nvSpPr>
          <p:spPr bwMode="auto">
            <a:xfrm>
              <a:off x="11006840" y="1579939"/>
              <a:ext cx="486000" cy="4309200"/>
            </a:xfrm>
            <a:prstGeom prst="rect">
              <a:avLst/>
            </a:prstGeom>
            <a:solidFill>
              <a:schemeClr val="bg1">
                <a:lumMod val="85000"/>
                <a:alpha val="20000"/>
              </a:schemeClr>
            </a:solidFill>
            <a:ln w="6350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wrap="square" rtlCol="0" anchor="ctr">
              <a:spAutoFit/>
            </a:bodyPr>
            <a:lstStyle/>
            <a:p>
              <a:pPr algn="ctr"/>
              <a:endParaRPr lang="it-IT"/>
            </a:p>
          </p:txBody>
        </p:sp>
        <p:sp>
          <p:nvSpPr>
            <p:cNvPr id="42" name="CasellaDiTesto 41"/>
            <p:cNvSpPr txBox="1"/>
            <p:nvPr/>
          </p:nvSpPr>
          <p:spPr>
            <a:xfrm>
              <a:off x="2142224" y="1191602"/>
              <a:ext cx="900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2009</a:t>
              </a:r>
            </a:p>
          </p:txBody>
        </p:sp>
        <p:sp>
          <p:nvSpPr>
            <p:cNvPr id="46" name="CasellaDiTesto 45"/>
            <p:cNvSpPr txBox="1"/>
            <p:nvPr/>
          </p:nvSpPr>
          <p:spPr>
            <a:xfrm>
              <a:off x="3113409" y="1192421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2010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CasellaDiTesto 46"/>
            <p:cNvSpPr txBox="1"/>
            <p:nvPr/>
          </p:nvSpPr>
          <p:spPr>
            <a:xfrm>
              <a:off x="5100027" y="1192421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2012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CasellaDiTesto 47"/>
            <p:cNvSpPr txBox="1"/>
            <p:nvPr/>
          </p:nvSpPr>
          <p:spPr>
            <a:xfrm>
              <a:off x="4120211" y="1191268"/>
              <a:ext cx="900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2011</a:t>
              </a:r>
            </a:p>
          </p:txBody>
        </p:sp>
        <p:sp>
          <p:nvSpPr>
            <p:cNvPr id="49" name="CasellaDiTesto 48"/>
            <p:cNvSpPr txBox="1"/>
            <p:nvPr/>
          </p:nvSpPr>
          <p:spPr>
            <a:xfrm>
              <a:off x="6104290" y="1189386"/>
              <a:ext cx="900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2013</a:t>
              </a:r>
            </a:p>
          </p:txBody>
        </p:sp>
        <p:sp>
          <p:nvSpPr>
            <p:cNvPr id="50" name="CasellaDiTesto 49"/>
            <p:cNvSpPr txBox="1"/>
            <p:nvPr/>
          </p:nvSpPr>
          <p:spPr>
            <a:xfrm>
              <a:off x="7077657" y="1192561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2014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CasellaDiTesto 50"/>
            <p:cNvSpPr txBox="1"/>
            <p:nvPr/>
          </p:nvSpPr>
          <p:spPr>
            <a:xfrm>
              <a:off x="8092594" y="1191314"/>
              <a:ext cx="900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2015</a:t>
              </a:r>
            </a:p>
          </p:txBody>
        </p:sp>
        <p:sp>
          <p:nvSpPr>
            <p:cNvPr id="52" name="CasellaDiTesto 51"/>
            <p:cNvSpPr txBox="1"/>
            <p:nvPr/>
          </p:nvSpPr>
          <p:spPr>
            <a:xfrm>
              <a:off x="9062314" y="1193059"/>
              <a:ext cx="936000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2016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CasellaDiTesto 52"/>
            <p:cNvSpPr txBox="1"/>
            <p:nvPr/>
          </p:nvSpPr>
          <p:spPr>
            <a:xfrm>
              <a:off x="10055092" y="1187964"/>
              <a:ext cx="936000" cy="261610"/>
            </a:xfrm>
            <a:prstGeom prst="rect">
              <a:avLst/>
            </a:prstGeom>
            <a:noFill/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2017</a:t>
              </a:r>
            </a:p>
          </p:txBody>
        </p:sp>
        <p:sp>
          <p:nvSpPr>
            <p:cNvPr id="54" name="CasellaDiTesto 53"/>
            <p:cNvSpPr txBox="1"/>
            <p:nvPr/>
          </p:nvSpPr>
          <p:spPr>
            <a:xfrm>
              <a:off x="11047596" y="1187964"/>
              <a:ext cx="521402" cy="261610"/>
            </a:xfrm>
            <a:prstGeom prst="rect">
              <a:avLst/>
            </a:prstGeom>
            <a:solidFill>
              <a:srgbClr val="D9D9D9">
                <a:alpha val="20000"/>
              </a:srgbClr>
            </a:solidFill>
            <a:ln>
              <a:solidFill>
                <a:srgbClr val="D9D9D9">
                  <a:alpha val="20000"/>
                </a:srgbClr>
              </a:solidFill>
            </a:ln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it-IT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2018</a:t>
              </a:r>
              <a:endParaRPr lang="it-IT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23" name="Grafico 2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073441689"/>
                </p:ext>
              </p:extLst>
            </p:nvPr>
          </p:nvGraphicFramePr>
          <p:xfrm>
            <a:off x="479375" y="1449574"/>
            <a:ext cx="11233249" cy="524787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012765904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0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418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1433788" y="2877954"/>
            <a:ext cx="5274716" cy="1564614"/>
          </a:xfrm>
        </p:spPr>
        <p:txBody>
          <a:bodyPr/>
          <a:lstStyle/>
          <a:p>
            <a:r>
              <a:rPr lang="it-IT" sz="6000" dirty="0" err="1" smtClean="0"/>
              <a:t>Thank</a:t>
            </a:r>
            <a:r>
              <a:rPr lang="it-IT" sz="6000" dirty="0" smtClean="0"/>
              <a:t> </a:t>
            </a:r>
            <a:r>
              <a:rPr lang="it-IT" sz="6000" dirty="0" err="1" smtClean="0"/>
              <a:t>you</a:t>
            </a:r>
            <a:endParaRPr lang="it-IT" sz="6000" dirty="0"/>
          </a:p>
        </p:txBody>
      </p:sp>
      <p:sp>
        <p:nvSpPr>
          <p:cNvPr id="7" name="Sottotitolo 4"/>
          <p:cNvSpPr>
            <a:spLocks noGrp="1"/>
          </p:cNvSpPr>
          <p:nvPr>
            <p:ph type="subTitle" idx="1"/>
          </p:nvPr>
        </p:nvSpPr>
        <p:spPr>
          <a:xfrm>
            <a:off x="1541365" y="4501190"/>
            <a:ext cx="9337921" cy="1232066"/>
          </a:xfrm>
        </p:spPr>
        <p:txBody>
          <a:bodyPr/>
          <a:lstStyle/>
          <a:p>
            <a:pPr algn="l"/>
            <a:r>
              <a:rPr lang="it-IT" sz="2000" dirty="0" smtClean="0"/>
              <a:t>Chiara Castelli</a:t>
            </a:r>
            <a:br>
              <a:rPr lang="it-IT" sz="2000" dirty="0" smtClean="0"/>
            </a:br>
            <a:r>
              <a:rPr lang="it-IT" sz="2000" dirty="0" smtClean="0"/>
              <a:t>Tel. +39 348 1001107</a:t>
            </a:r>
            <a:br>
              <a:rPr lang="it-IT" sz="2000" dirty="0" smtClean="0"/>
            </a:br>
            <a:r>
              <a:rPr lang="it-IT" sz="2000" dirty="0" smtClean="0">
                <a:hlinkClick r:id="rId2"/>
              </a:rPr>
              <a:t>c.castelli@reply.eu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www.reply.com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66374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theme/theme1.xml><?xml version="1.0" encoding="utf-8"?>
<a:theme xmlns:a="http://schemas.openxmlformats.org/drawingml/2006/main" name="1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2_Default Design">
  <a:themeElements>
    <a:clrScheme name="1_Default Design 7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3399FF"/>
      </a:accent1>
      <a:accent2>
        <a:srgbClr val="99FFCC"/>
      </a:accent2>
      <a:accent3>
        <a:srgbClr val="FFFFFF"/>
      </a:accent3>
      <a:accent4>
        <a:srgbClr val="000000"/>
      </a:accent4>
      <a:accent5>
        <a:srgbClr val="ADCAFF"/>
      </a:accent5>
      <a:accent6>
        <a:srgbClr val="8AE7B9"/>
      </a:accent6>
      <a:hlink>
        <a:srgbClr val="CC00CC"/>
      </a:hlink>
      <a:folHlink>
        <a:srgbClr val="B2B2B2"/>
      </a:folHlink>
    </a:clrScheme>
    <a:fontScheme name="1_Default Design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8575">
          <a:solidFill>
            <a:srgbClr val="FF0000"/>
          </a:solidFill>
          <a:round/>
          <a:headEnd/>
          <a:tailEnd/>
        </a:ln>
      </a:spPr>
      <a:bodyPr>
        <a:spAutoFit/>
      </a:bodyPr>
      <a:lstStyle>
        <a:defPPr>
          <a:defRPr/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  <a:spAutoFit/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11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4.xml><?xml version="1.0" encoding="utf-8"?>
<a:theme xmlns:a="http://schemas.openxmlformats.org/drawingml/2006/main" name="1_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27760</TotalTime>
  <Words>1025</Words>
  <Application>Microsoft Office PowerPoint</Application>
  <PresentationFormat>Widescreen</PresentationFormat>
  <Paragraphs>774</Paragraphs>
  <Slides>10</Slides>
  <Notes>5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4</vt:i4>
      </vt:variant>
      <vt:variant>
        <vt:lpstr>Titoli diapositive</vt:lpstr>
      </vt:variant>
      <vt:variant>
        <vt:i4>10</vt:i4>
      </vt:variant>
    </vt:vector>
  </HeadingPairs>
  <TitlesOfParts>
    <vt:vector size="18" baseType="lpstr">
      <vt:lpstr>Arial</vt:lpstr>
      <vt:lpstr>Arial Black</vt:lpstr>
      <vt:lpstr>Verdana</vt:lpstr>
      <vt:lpstr>Wingdings</vt:lpstr>
      <vt:lpstr>1_Default Design</vt:lpstr>
      <vt:lpstr>2_Default Design</vt:lpstr>
      <vt:lpstr>Reply</vt:lpstr>
      <vt:lpstr>1_Reply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Thank you</vt:lpstr>
    </vt:vector>
  </TitlesOfParts>
  <Company>Reply Consulting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Dati Mensili Osservatorio Stampa</dc:title>
  <dc:creator>FCP</dc:creator>
  <cp:lastModifiedBy>Selvaggi Laura</cp:lastModifiedBy>
  <cp:revision>2072</cp:revision>
  <cp:lastPrinted>2018-10-17T11:05:04Z</cp:lastPrinted>
  <dcterms:created xsi:type="dcterms:W3CDTF">2006-03-29T09:09:15Z</dcterms:created>
  <dcterms:modified xsi:type="dcterms:W3CDTF">2018-10-18T08:06:36Z</dcterms:modified>
</cp:coreProperties>
</file>