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drawings/drawing1.xml" ContentType="application/vnd.openxmlformats-officedocument.drawingml.chartshape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9.xml" ContentType="application/vnd.openxmlformats-officedocument.drawingml.chart+xml"/>
  <Override PartName="/ppt/drawings/drawing2.xml" ContentType="application/vnd.openxmlformats-officedocument.drawingml.chartshapes+xml"/>
  <Override PartName="/ppt/notesSlides/notesSlide10.xml" ContentType="application/vnd.openxmlformats-officedocument.presentationml.notesSlide+xml"/>
  <Override PartName="/ppt/charts/chart10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1.xml" ContentType="application/vnd.openxmlformats-officedocument.presentationml.notesSlide+xml"/>
  <Override PartName="/ppt/charts/chart11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  <p:sldMasterId id="2147483686" r:id="rId2"/>
    <p:sldMasterId id="2147483702" r:id="rId3"/>
  </p:sldMasterIdLst>
  <p:notesMasterIdLst>
    <p:notesMasterId r:id="rId18"/>
  </p:notesMasterIdLst>
  <p:handoutMasterIdLst>
    <p:handoutMasterId r:id="rId19"/>
  </p:handoutMasterIdLst>
  <p:sldIdLst>
    <p:sldId id="324" r:id="rId4"/>
    <p:sldId id="319" r:id="rId5"/>
    <p:sldId id="310" r:id="rId6"/>
    <p:sldId id="329" r:id="rId7"/>
    <p:sldId id="311" r:id="rId8"/>
    <p:sldId id="333" r:id="rId9"/>
    <p:sldId id="320" r:id="rId10"/>
    <p:sldId id="321" r:id="rId11"/>
    <p:sldId id="334" r:id="rId12"/>
    <p:sldId id="339" r:id="rId13"/>
    <p:sldId id="330" r:id="rId14"/>
    <p:sldId id="335" r:id="rId15"/>
    <p:sldId id="338" r:id="rId16"/>
    <p:sldId id="327" r:id="rId17"/>
  </p:sldIdLst>
  <p:sldSz cx="12192000" cy="6858000"/>
  <p:notesSz cx="6797675" cy="9928225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0C1B63D-C3B3-4692-AF05-0E94781C1321}">
          <p14:sldIdLst>
            <p14:sldId id="324"/>
            <p14:sldId id="319"/>
            <p14:sldId id="310"/>
            <p14:sldId id="329"/>
            <p14:sldId id="311"/>
            <p14:sldId id="333"/>
            <p14:sldId id="320"/>
            <p14:sldId id="321"/>
            <p14:sldId id="334"/>
            <p14:sldId id="339"/>
            <p14:sldId id="330"/>
            <p14:sldId id="335"/>
            <p14:sldId id="338"/>
            <p14:sldId id="32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15" userDrawn="1">
          <p15:clr>
            <a:srgbClr val="A4A3A4"/>
          </p15:clr>
        </p15:guide>
        <p15:guide id="2" pos="3817" userDrawn="1">
          <p15:clr>
            <a:srgbClr val="A4A3A4"/>
          </p15:clr>
        </p15:guide>
        <p15:guide id="3" orient="horz" pos="361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telli Chiara" initials="CC" lastIdx="1" clrIdx="0">
    <p:extLst>
      <p:ext uri="{19B8F6BF-5375-455C-9EA6-DF929625EA0E}">
        <p15:presenceInfo xmlns:p15="http://schemas.microsoft.com/office/powerpoint/2012/main" userId="S-1-5-21-417365229-399659180-1714775081-44684" providerId="AD"/>
      </p:ext>
    </p:extLst>
  </p:cmAuthor>
  <p:cmAuthor id="2" name="Sacchi Matteo" initials="SM" lastIdx="1" clrIdx="1">
    <p:extLst>
      <p:ext uri="{19B8F6BF-5375-455C-9EA6-DF929625EA0E}">
        <p15:presenceInfo xmlns:p15="http://schemas.microsoft.com/office/powerpoint/2012/main" userId="S-1-5-21-417365229-399659180-1714775081-18496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548C"/>
    <a:srgbClr val="FFCB25"/>
    <a:srgbClr val="92D050"/>
    <a:srgbClr val="6BDD43"/>
    <a:srgbClr val="2777F9"/>
    <a:srgbClr val="FFC000"/>
    <a:srgbClr val="F3F672"/>
    <a:srgbClr val="2FB0F1"/>
    <a:srgbClr val="FAF02A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Stile medio 2 - Color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ile medio 2 - Color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25E5076-3810-47DD-B79F-674D7AD40C01}" styleName="Stile scuro 1 - Color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Stile scuro 1 - Colore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Stile scuro 1 - Colore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Stile scuro 2 - Colore 3/Color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D03447BB-5D67-496B-8E87-E561075AD55C}" styleName="Stile scuro 1 - Colore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74" autoAdjust="0"/>
    <p:restoredTop sz="99343" autoAdjust="0"/>
  </p:normalViewPr>
  <p:slideViewPr>
    <p:cSldViewPr snapToGrid="0" snapToObjects="1">
      <p:cViewPr varScale="1">
        <p:scale>
          <a:sx n="71" d="100"/>
          <a:sy n="71" d="100"/>
        </p:scale>
        <p:origin x="816" y="60"/>
      </p:cViewPr>
      <p:guideLst>
        <p:guide orient="horz" pos="2115"/>
        <p:guide pos="3817"/>
        <p:guide orient="horz" pos="36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4188"/>
    </p:cViewPr>
  </p:sorterViewPr>
  <p:notesViewPr>
    <p:cSldViewPr snapToGrid="0" snapToObjects="1" showGuides="1">
      <p:cViewPr varScale="1">
        <p:scale>
          <a:sx n="50" d="100"/>
          <a:sy n="50" d="100"/>
        </p:scale>
        <p:origin x="2040" y="3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Internet\2018\11.%20Novembre%202018\File%20di%20Lavoro\10_Tavole%20per%20Insigt%20-%20Novembre%202018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Internet\2018\11.%20Novembre%202018\File%20di%20Lavoro\10_Tavole%20per%20Insigt%20-%20Novembre%202018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Internet\2018\11.%20Novembre%202018\File%20di%20Lavoro\10_Tavole%20per%20Insigt%20-%20Novembre%202018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Internet\2018\11.%20Novembre%202018\File%20di%20Lavoro\10_Tavole%20per%20Insigt%20-%20Novembre%202018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Internet\2018\11.%20Novembre%202018\File%20di%20Lavoro\10_Tavole%20per%20Insigt%20-%20Novembre%202018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Internet\2018\01.%20Gennaio%202018\File%20di%20Lavoro\09_Grafici%20Video%20e%20Modalit&#224;%20di%20Vendita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m.sacchi\Documents\Clienti%20-%20FCP\AssoInternet\2018\07.%20Luglio%202018\File%20di%20Lavoro\09_Grafici%20Video%20e%20Modalit&#224;%20di%20Vendita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Internet\2018\01.%20Gennaio%202018\File%20di%20Lavoro\09_Grafici%20Video%20e%20Modalit&#224;%20di%20Vendita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m.sacchi\Documents\Clienti%20-%20FCP\AssoInternet\2018\03.%20Marzo%202018\File%20di%20Lavoro\09_Grafici%20Video%20e%20Modalit&#224;%20di%20Vendita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Internet\2018\11.%20Novembre%202018\File%20di%20Lavoro\11_Grafico%20Settore%20merceologico%20-%20Mensile%20e%20Progressivo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Internet\2018\11.%20Novembre%202018\File%20di%20Lavoro\11_Grafico%20Settore%20merceologico%20-%20Mensile%20e%20Progressivo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it-IT" b="1"/>
              <a:t>Peso % di ciascun Device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Foglio2!$B$11</c:f>
              <c:strCache>
                <c:ptCount val="1"/>
                <c:pt idx="0">
                  <c:v>Desktop/Tablet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Foglio2!$A$12:$A$13</c:f>
              <c:strCache>
                <c:ptCount val="2"/>
                <c:pt idx="0">
                  <c:v>nov '18</c:v>
                </c:pt>
                <c:pt idx="1">
                  <c:v>nov '17</c:v>
                </c:pt>
              </c:strCache>
            </c:strRef>
          </c:cat>
          <c:val>
            <c:numRef>
              <c:f>Foglio2!$B$12:$B$13</c:f>
              <c:numCache>
                <c:formatCode>0.00%</c:formatCode>
                <c:ptCount val="2"/>
                <c:pt idx="0">
                  <c:v>0.73030524623036308</c:v>
                </c:pt>
                <c:pt idx="1">
                  <c:v>0.79540856609254373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ACB-4FD0-B30E-86DB1CD887D7}"/>
            </c:ext>
          </c:extLst>
        </c:ser>
        <c:ser>
          <c:idx val="1"/>
          <c:order val="1"/>
          <c:tx>
            <c:strRef>
              <c:f>Foglio2!$C$11</c:f>
              <c:strCache>
                <c:ptCount val="1"/>
                <c:pt idx="0">
                  <c:v>Smart TV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Foglio2!$A$12:$A$13</c:f>
              <c:strCache>
                <c:ptCount val="2"/>
                <c:pt idx="0">
                  <c:v>nov '18</c:v>
                </c:pt>
                <c:pt idx="1">
                  <c:v>nov '17</c:v>
                </c:pt>
              </c:strCache>
            </c:strRef>
          </c:cat>
          <c:val>
            <c:numRef>
              <c:f>Foglio2!$C$12:$C$13</c:f>
              <c:numCache>
                <c:formatCode>0.00%</c:formatCode>
                <c:ptCount val="2"/>
                <c:pt idx="0">
                  <c:v>2.5692688815566389E-3</c:v>
                </c:pt>
                <c:pt idx="1">
                  <c:v>7.5983774351902366E-4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ACB-4FD0-B30E-86DB1CD887D7}"/>
            </c:ext>
          </c:extLst>
        </c:ser>
        <c:ser>
          <c:idx val="2"/>
          <c:order val="2"/>
          <c:tx>
            <c:strRef>
              <c:f>Foglio2!$D$11</c:f>
              <c:strCache>
                <c:ptCount val="1"/>
                <c:pt idx="0">
                  <c:v>Smartphone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Foglio2!$A$12:$A$13</c:f>
              <c:strCache>
                <c:ptCount val="2"/>
                <c:pt idx="0">
                  <c:v>nov '18</c:v>
                </c:pt>
                <c:pt idx="1">
                  <c:v>nov '17</c:v>
                </c:pt>
              </c:strCache>
            </c:strRef>
          </c:cat>
          <c:val>
            <c:numRef>
              <c:f>Foglio2!$D$12:$D$13</c:f>
              <c:numCache>
                <c:formatCode>0.00%</c:formatCode>
                <c:ptCount val="2"/>
                <c:pt idx="0">
                  <c:v>0.26712548488808024</c:v>
                </c:pt>
                <c:pt idx="1">
                  <c:v>0.20383159616393737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ACB-4FD0-B30E-86DB1CD887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3725576"/>
        <c:axId val="133725968"/>
      </c:barChart>
      <c:catAx>
        <c:axId val="133725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33725968"/>
        <c:crosses val="autoZero"/>
        <c:auto val="1"/>
        <c:lblAlgn val="ctr"/>
        <c:lblOffset val="100"/>
        <c:noMultiLvlLbl val="0"/>
      </c:catAx>
      <c:valAx>
        <c:axId val="133725968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33725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b="1"/>
              <a:t>Smartphone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1.4652006199990655E-2"/>
          <c:y val="0.16245370370370371"/>
          <c:w val="0.97802199070001405"/>
          <c:h val="0.67053988043161272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Foglio3!$A$11</c:f>
              <c:strCache>
                <c:ptCount val="1"/>
                <c:pt idx="0">
                  <c:v>APP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14%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C606-4767-B8F3-E1AFF4251B0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12%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C606-4767-B8F3-E1AFF4251B0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Foglio3!$B$10:$C$10</c:f>
              <c:strCache>
                <c:ptCount val="2"/>
                <c:pt idx="0">
                  <c:v>nov '18</c:v>
                </c:pt>
                <c:pt idx="1">
                  <c:v>nov '17</c:v>
                </c:pt>
              </c:strCache>
            </c:strRef>
          </c:cat>
          <c:val>
            <c:numRef>
              <c:f>Foglio3!$B$11:$C$11</c:f>
              <c:numCache>
                <c:formatCode>0.00%</c:formatCode>
                <c:ptCount val="2"/>
                <c:pt idx="0">
                  <c:v>0.13759062774836123</c:v>
                </c:pt>
                <c:pt idx="1">
                  <c:v>0.11479406211537566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606-4767-B8F3-E1AFF4251B0A}"/>
            </c:ext>
          </c:extLst>
        </c:ser>
        <c:ser>
          <c:idx val="1"/>
          <c:order val="1"/>
          <c:tx>
            <c:strRef>
              <c:f>Foglio3!$A$12</c:f>
              <c:strCache>
                <c:ptCount val="1"/>
                <c:pt idx="0">
                  <c:v>BROWSING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86%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C606-4767-B8F3-E1AFF4251B0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88%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C606-4767-B8F3-E1AFF4251B0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Foglio3!$B$10:$C$10</c:f>
              <c:strCache>
                <c:ptCount val="2"/>
                <c:pt idx="0">
                  <c:v>nov '18</c:v>
                </c:pt>
                <c:pt idx="1">
                  <c:v>nov '17</c:v>
                </c:pt>
              </c:strCache>
            </c:strRef>
          </c:cat>
          <c:val>
            <c:numRef>
              <c:f>Foglio3!$B$12:$C$12</c:f>
              <c:numCache>
                <c:formatCode>0.00%</c:formatCode>
                <c:ptCount val="2"/>
                <c:pt idx="0">
                  <c:v>0.86240937225163872</c:v>
                </c:pt>
                <c:pt idx="1">
                  <c:v>0.88520593788462432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606-4767-B8F3-E1AFF4251B0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33726752"/>
        <c:axId val="133727144"/>
      </c:barChart>
      <c:catAx>
        <c:axId val="1337267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33727144"/>
        <c:crosses val="autoZero"/>
        <c:auto val="1"/>
        <c:lblAlgn val="ctr"/>
        <c:lblOffset val="100"/>
        <c:noMultiLvlLbl val="1"/>
      </c:catAx>
      <c:valAx>
        <c:axId val="133727144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33726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b="1"/>
              <a:t>Desktop/Tablet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2.684034695903624E-2"/>
          <c:y val="0.16006985577408178"/>
          <c:w val="0.97315965304096363"/>
          <c:h val="0.645143630635848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Foglio3!$E$11</c:f>
              <c:strCache>
                <c:ptCount val="1"/>
                <c:pt idx="0">
                  <c:v>APP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3BF4-49DD-8BC1-E304C688B12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3BF4-49DD-8BC1-E304C688B12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Foglio3!$F$10:$G$10</c:f>
              <c:strCache>
                <c:ptCount val="2"/>
                <c:pt idx="0">
                  <c:v>nov '18</c:v>
                </c:pt>
                <c:pt idx="1">
                  <c:v>nov '17</c:v>
                </c:pt>
              </c:strCache>
            </c:strRef>
          </c:cat>
          <c:val>
            <c:numRef>
              <c:f>Foglio3!$F$11:$G$11</c:f>
              <c:numCache>
                <c:formatCode>0.00%</c:formatCode>
                <c:ptCount val="2"/>
                <c:pt idx="0">
                  <c:v>1.35898673543495E-2</c:v>
                </c:pt>
                <c:pt idx="1">
                  <c:v>8.2610679917210928E-3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BF4-49DD-8BC1-E304C688B126}"/>
            </c:ext>
          </c:extLst>
        </c:ser>
        <c:ser>
          <c:idx val="1"/>
          <c:order val="1"/>
          <c:tx>
            <c:strRef>
              <c:f>Foglio3!$E$12</c:f>
              <c:strCache>
                <c:ptCount val="1"/>
                <c:pt idx="0">
                  <c:v>BROWSING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99%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3BF4-49DD-8BC1-E304C688B12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99%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3BF4-49DD-8BC1-E304C688B12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Foglio3!$F$10:$G$10</c:f>
              <c:strCache>
                <c:ptCount val="2"/>
                <c:pt idx="0">
                  <c:v>nov '18</c:v>
                </c:pt>
                <c:pt idx="1">
                  <c:v>nov '17</c:v>
                </c:pt>
              </c:strCache>
            </c:strRef>
          </c:cat>
          <c:val>
            <c:numRef>
              <c:f>Foglio3!$F$12:$G$12</c:f>
              <c:numCache>
                <c:formatCode>0.00%</c:formatCode>
                <c:ptCount val="2"/>
                <c:pt idx="0">
                  <c:v>0.98641013264565047</c:v>
                </c:pt>
                <c:pt idx="1">
                  <c:v>0.99173893200827901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BF4-49DD-8BC1-E304C688B12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33727928"/>
        <c:axId val="133728320"/>
      </c:barChart>
      <c:catAx>
        <c:axId val="1337279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33728320"/>
        <c:crosses val="autoZero"/>
        <c:auto val="1"/>
        <c:lblAlgn val="ctr"/>
        <c:lblOffset val="100"/>
        <c:noMultiLvlLbl val="1"/>
      </c:catAx>
      <c:valAx>
        <c:axId val="133728320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33727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it-IT" b="1"/>
              <a:t>Peso</a:t>
            </a:r>
            <a:r>
              <a:rPr lang="it-IT" b="1" baseline="0"/>
              <a:t> % delle modalità di </a:t>
            </a:r>
            <a:r>
              <a:rPr lang="it-IT" b="1"/>
              <a:t>FRUIZIONE</a:t>
            </a:r>
          </a:p>
        </c:rich>
      </c:tx>
      <c:layout>
        <c:manualLayout>
          <c:xMode val="edge"/>
          <c:yMode val="edge"/>
          <c:x val="0.1898117841667569"/>
          <c:y val="8.8054082094923027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5.9264101200888139E-2"/>
          <c:y val="5.3134963599308173E-2"/>
          <c:w val="0.65358553791887131"/>
          <c:h val="0.7477919254066857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Foglio3!$J$10</c:f>
              <c:strCache>
                <c:ptCount val="1"/>
                <c:pt idx="0">
                  <c:v>APP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Foglio3!$I$11:$I$12</c:f>
              <c:strCache>
                <c:ptCount val="2"/>
                <c:pt idx="0">
                  <c:v>nov '18</c:v>
                </c:pt>
                <c:pt idx="1">
                  <c:v>nov '17</c:v>
                </c:pt>
              </c:strCache>
            </c:strRef>
          </c:cat>
          <c:val>
            <c:numRef>
              <c:f>Foglio3!$J$11:$J$12</c:f>
              <c:numCache>
                <c:formatCode>0.00%</c:formatCode>
                <c:ptCount val="2"/>
                <c:pt idx="0">
                  <c:v>4.9027719364437776E-2</c:v>
                </c:pt>
                <c:pt idx="1">
                  <c:v>3.072941890032611E-2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210-4E6D-9B90-A2791ED5260E}"/>
            </c:ext>
          </c:extLst>
        </c:ser>
        <c:ser>
          <c:idx val="1"/>
          <c:order val="1"/>
          <c:tx>
            <c:strRef>
              <c:f>Foglio3!$K$10</c:f>
              <c:strCache>
                <c:ptCount val="1"/>
                <c:pt idx="0">
                  <c:v>BROWSING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Foglio3!$I$11:$I$12</c:f>
              <c:strCache>
                <c:ptCount val="2"/>
                <c:pt idx="0">
                  <c:v>nov '18</c:v>
                </c:pt>
                <c:pt idx="1">
                  <c:v>nov '17</c:v>
                </c:pt>
              </c:strCache>
            </c:strRef>
          </c:cat>
          <c:val>
            <c:numRef>
              <c:f>Foglio3!$K$11:$K$12</c:f>
              <c:numCache>
                <c:formatCode>0.00%</c:formatCode>
                <c:ptCount val="2"/>
                <c:pt idx="0">
                  <c:v>0.95097228063556227</c:v>
                </c:pt>
                <c:pt idx="1">
                  <c:v>0.96927058109967379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210-4E6D-9B90-A2791ED526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91981400"/>
        <c:axId val="191981792"/>
      </c:barChart>
      <c:catAx>
        <c:axId val="191981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91981792"/>
        <c:crosses val="autoZero"/>
        <c:auto val="1"/>
        <c:lblAlgn val="ctr"/>
        <c:lblOffset val="100"/>
        <c:noMultiLvlLbl val="1"/>
      </c:catAx>
      <c:valAx>
        <c:axId val="191981792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crossAx val="191981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9404227647210435"/>
          <c:y val="0.33383615449743592"/>
          <c:w val="0.20190973857518937"/>
          <c:h val="0.3015104429071404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it-I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it-IT" b="1"/>
              <a:t>peso % delle Modalità di vendita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4.4362148830087253E-2"/>
          <c:y val="0.18611111111111112"/>
          <c:w val="0.91127570233982547"/>
          <c:h val="0.6105114464858558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Foglio3!$M$11</c:f>
              <c:strCache>
                <c:ptCount val="1"/>
                <c:pt idx="0">
                  <c:v>A Impression</c:v>
                </c:pt>
              </c:strCache>
            </c:strRef>
          </c:tx>
          <c:spPr>
            <a:solidFill>
              <a:srgbClr val="44548C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Foglio3!$N$10:$O$10</c:f>
              <c:strCache>
                <c:ptCount val="2"/>
                <c:pt idx="0">
                  <c:v>nov '18</c:v>
                </c:pt>
                <c:pt idx="1">
                  <c:v>nov '17</c:v>
                </c:pt>
              </c:strCache>
            </c:strRef>
          </c:cat>
          <c:val>
            <c:numRef>
              <c:f>Foglio3!$N$11:$O$11</c:f>
              <c:numCache>
                <c:formatCode>0.00%</c:formatCode>
                <c:ptCount val="2"/>
                <c:pt idx="0">
                  <c:v>0.73356509166388517</c:v>
                </c:pt>
                <c:pt idx="1">
                  <c:v>0.73588114313651787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87C-4775-BFD2-A0FDE1D2E465}"/>
            </c:ext>
          </c:extLst>
        </c:ser>
        <c:ser>
          <c:idx val="1"/>
          <c:order val="1"/>
          <c:tx>
            <c:strRef>
              <c:f>Foglio3!$M$12</c:f>
              <c:strCache>
                <c:ptCount val="1"/>
                <c:pt idx="0">
                  <c:v>A Performance</c:v>
                </c:pt>
              </c:strCache>
            </c:strRef>
          </c:tx>
          <c:spPr>
            <a:solidFill>
              <a:srgbClr val="FFCB25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Foglio3!$N$10:$O$10</c:f>
              <c:strCache>
                <c:ptCount val="2"/>
                <c:pt idx="0">
                  <c:v>nov '18</c:v>
                </c:pt>
                <c:pt idx="1">
                  <c:v>nov '17</c:v>
                </c:pt>
              </c:strCache>
            </c:strRef>
          </c:cat>
          <c:val>
            <c:numRef>
              <c:f>Foglio3!$N$12:$O$12</c:f>
              <c:numCache>
                <c:formatCode>0.00%</c:formatCode>
                <c:ptCount val="2"/>
                <c:pt idx="0">
                  <c:v>9.4633723347536627E-2</c:v>
                </c:pt>
                <c:pt idx="1">
                  <c:v>7.3638647672557997E-2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87C-4775-BFD2-A0FDE1D2E465}"/>
            </c:ext>
          </c:extLst>
        </c:ser>
        <c:ser>
          <c:idx val="2"/>
          <c:order val="2"/>
          <c:tx>
            <c:strRef>
              <c:f>Foglio3!$M$13</c:f>
              <c:strCache>
                <c:ptCount val="1"/>
                <c:pt idx="0">
                  <c:v>A Tempo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Foglio3!$N$10:$O$10</c:f>
              <c:strCache>
                <c:ptCount val="2"/>
                <c:pt idx="0">
                  <c:v>nov '18</c:v>
                </c:pt>
                <c:pt idx="1">
                  <c:v>nov '17</c:v>
                </c:pt>
              </c:strCache>
            </c:strRef>
          </c:cat>
          <c:val>
            <c:numRef>
              <c:f>Foglio3!$N$13:$O$13</c:f>
              <c:numCache>
                <c:formatCode>0.00%</c:formatCode>
                <c:ptCount val="2"/>
                <c:pt idx="0">
                  <c:v>0.17180118498857824</c:v>
                </c:pt>
                <c:pt idx="1">
                  <c:v>0.1904802091909242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87C-4775-BFD2-A0FDE1D2E46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91982968"/>
        <c:axId val="191983360"/>
      </c:barChart>
      <c:catAx>
        <c:axId val="191982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91983360"/>
        <c:crosses val="autoZero"/>
        <c:auto val="1"/>
        <c:lblAlgn val="ctr"/>
        <c:lblOffset val="100"/>
        <c:noMultiLvlLbl val="0"/>
      </c:catAx>
      <c:valAx>
        <c:axId val="191983360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crossAx val="191982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it-IT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776134352478227E-2"/>
          <c:y val="3.6170846372528355E-2"/>
          <c:w val="0.94444444444444442"/>
          <c:h val="0.7264563841686041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'Grafici storici'!$B$1</c:f>
              <c:strCache>
                <c:ptCount val="1"/>
                <c:pt idx="0">
                  <c:v>Impression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61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DFF4-4E18-A8F8-251A6A5DF4E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66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DFF4-4E18-A8F8-251A6A5DF4E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71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DFF4-4E18-A8F8-251A6A5DF4E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73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DFF4-4E18-A8F8-251A6A5DF4E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'Grafici storici'!$A$2:$A$5</c:f>
              <c:strCache>
                <c:ptCount val="4"/>
                <c:pt idx="0">
                  <c:v>anno 2013</c:v>
                </c:pt>
                <c:pt idx="1">
                  <c:v>anno 2014</c:v>
                </c:pt>
                <c:pt idx="2">
                  <c:v>anno 2015</c:v>
                </c:pt>
                <c:pt idx="3">
                  <c:v>anno 2016</c:v>
                </c:pt>
              </c:strCache>
            </c:strRef>
          </c:cat>
          <c:val>
            <c:numRef>
              <c:f>'Grafici storici'!$B$2:$B$5</c:f>
              <c:numCache>
                <c:formatCode>0%</c:formatCode>
                <c:ptCount val="4"/>
                <c:pt idx="0">
                  <c:v>0.60811231321245263</c:v>
                </c:pt>
                <c:pt idx="1">
                  <c:v>0.66177131193779193</c:v>
                </c:pt>
                <c:pt idx="2">
                  <c:v>0.71084370692268151</c:v>
                </c:pt>
                <c:pt idx="3">
                  <c:v>0.72926774888838508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FF4-4E18-A8F8-251A6A5DF4EC}"/>
            </c:ext>
          </c:extLst>
        </c:ser>
        <c:ser>
          <c:idx val="1"/>
          <c:order val="1"/>
          <c:tx>
            <c:strRef>
              <c:f>'Grafici storici'!$C$1</c:f>
              <c:strCache>
                <c:ptCount val="1"/>
                <c:pt idx="0">
                  <c:v>Tempo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24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DFF4-4E18-A8F8-251A6A5DF4E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26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DFF4-4E18-A8F8-251A6A5DF4E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20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DFF4-4E18-A8F8-251A6A5DF4E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DFF4-4E18-A8F8-251A6A5DF4E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'Grafici storici'!$A$2:$A$5</c:f>
              <c:strCache>
                <c:ptCount val="4"/>
                <c:pt idx="0">
                  <c:v>anno 2013</c:v>
                </c:pt>
                <c:pt idx="1">
                  <c:v>anno 2014</c:v>
                </c:pt>
                <c:pt idx="2">
                  <c:v>anno 2015</c:v>
                </c:pt>
                <c:pt idx="3">
                  <c:v>anno 2016</c:v>
                </c:pt>
              </c:strCache>
            </c:strRef>
          </c:cat>
          <c:val>
            <c:numRef>
              <c:f>'Grafici storici'!$C$2:$C$5</c:f>
              <c:numCache>
                <c:formatCode>0%</c:formatCode>
                <c:ptCount val="4"/>
                <c:pt idx="0">
                  <c:v>0.24346344793706715</c:v>
                </c:pt>
                <c:pt idx="1">
                  <c:v>0.25897825694822063</c:v>
                </c:pt>
                <c:pt idx="2">
                  <c:v>0.19732231459604824</c:v>
                </c:pt>
                <c:pt idx="3">
                  <c:v>0.19058999680993075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DFF4-4E18-A8F8-251A6A5DF4EC}"/>
            </c:ext>
          </c:extLst>
        </c:ser>
        <c:ser>
          <c:idx val="2"/>
          <c:order val="2"/>
          <c:tx>
            <c:strRef>
              <c:f>'Grafici storici'!$D$1</c:f>
              <c:strCache>
                <c:ptCount val="1"/>
                <c:pt idx="0">
                  <c:v>Performance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DFF4-4E18-A8F8-251A6A5DF4E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8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DFF4-4E18-A8F8-251A6A5DF4E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DFF4-4E18-A8F8-251A6A5DF4E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8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DFF4-4E18-A8F8-251A6A5DF4E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'Grafici storici'!$A$2:$A$5</c:f>
              <c:strCache>
                <c:ptCount val="4"/>
                <c:pt idx="0">
                  <c:v>anno 2013</c:v>
                </c:pt>
                <c:pt idx="1">
                  <c:v>anno 2014</c:v>
                </c:pt>
                <c:pt idx="2">
                  <c:v>anno 2015</c:v>
                </c:pt>
                <c:pt idx="3">
                  <c:v>anno 2016</c:v>
                </c:pt>
              </c:strCache>
            </c:strRef>
          </c:cat>
          <c:val>
            <c:numRef>
              <c:f>'Grafici storici'!$D$2:$D$5</c:f>
              <c:numCache>
                <c:formatCode>0%</c:formatCode>
                <c:ptCount val="4"/>
                <c:pt idx="0">
                  <c:v>0.1484242388504802</c:v>
                </c:pt>
                <c:pt idx="1">
                  <c:v>7.9250431113987413E-2</c:v>
                </c:pt>
                <c:pt idx="2">
                  <c:v>9.183397848127034E-2</c:v>
                </c:pt>
                <c:pt idx="3">
                  <c:v>8.0142254301684257E-2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DFF4-4E18-A8F8-251A6A5DF4E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191984144"/>
        <c:axId val="191984536"/>
      </c:barChart>
      <c:catAx>
        <c:axId val="191984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cap="none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91984536"/>
        <c:crosses val="autoZero"/>
        <c:auto val="1"/>
        <c:lblAlgn val="ctr"/>
        <c:lblOffset val="100"/>
        <c:noMultiLvlLbl val="0"/>
      </c:catAx>
      <c:valAx>
        <c:axId val="191984536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91984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7.2768194880568036E-3"/>
          <c:y val="0.91833123205298495"/>
          <c:w val="0.99272318051194319"/>
          <c:h val="7.89964275298920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509739025451903E-2"/>
          <c:y val="3.4870088328404845E-2"/>
          <c:w val="0.87612061555095566"/>
          <c:h val="0.79731992045526312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'Grafico Vendita'!$B$31</c:f>
              <c:strCache>
                <c:ptCount val="1"/>
                <c:pt idx="0">
                  <c:v>Impression</c:v>
                </c:pt>
              </c:strCache>
            </c:strRef>
          </c:tx>
          <c:spPr>
            <a:solidFill>
              <a:srgbClr val="44548C"/>
            </a:solidFill>
            <a:ln>
              <a:noFill/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74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8430-4265-A966-88670E06724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73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8430-4265-A966-88670E06724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'Grafico Vendita'!$A$32:$A$34</c:f>
              <c:strCache>
                <c:ptCount val="3"/>
                <c:pt idx="0">
                  <c:v>progressivo 2017</c:v>
                </c:pt>
                <c:pt idx="1">
                  <c:v>-</c:v>
                </c:pt>
                <c:pt idx="2">
                  <c:v>progressivo 2018</c:v>
                </c:pt>
              </c:strCache>
            </c:strRef>
          </c:cat>
          <c:val>
            <c:numRef>
              <c:f>'Grafico Vendita'!$B$32:$B$34</c:f>
              <c:numCache>
                <c:formatCode>General</c:formatCode>
                <c:ptCount val="3"/>
                <c:pt idx="0" formatCode="0%">
                  <c:v>0.73677609397164512</c:v>
                </c:pt>
                <c:pt idx="1">
                  <c:v>0</c:v>
                </c:pt>
                <c:pt idx="2" formatCode="0%">
                  <c:v>0.72250904536448379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430-4265-A966-88670E06724A}"/>
            </c:ext>
          </c:extLst>
        </c:ser>
        <c:ser>
          <c:idx val="0"/>
          <c:order val="1"/>
          <c:tx>
            <c:strRef>
              <c:f>'Grafico Vendita'!$C$31</c:f>
              <c:strCache>
                <c:ptCount val="1"/>
                <c:pt idx="0">
                  <c:v>Tempo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8430-4265-A966-88670E06724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8430-4265-A966-88670E06724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'Grafico Vendita'!$A$32:$A$34</c:f>
              <c:strCache>
                <c:ptCount val="3"/>
                <c:pt idx="0">
                  <c:v>progressivo 2017</c:v>
                </c:pt>
                <c:pt idx="1">
                  <c:v>-</c:v>
                </c:pt>
                <c:pt idx="2">
                  <c:v>progressivo 2018</c:v>
                </c:pt>
              </c:strCache>
            </c:strRef>
          </c:cat>
          <c:val>
            <c:numRef>
              <c:f>'Grafico Vendita'!$C$32:$C$34</c:f>
              <c:numCache>
                <c:formatCode>General</c:formatCode>
                <c:ptCount val="3"/>
                <c:pt idx="0" formatCode="0%">
                  <c:v>0.19597101528943511</c:v>
                </c:pt>
                <c:pt idx="1">
                  <c:v>0</c:v>
                </c:pt>
                <c:pt idx="2" formatCode="0%">
                  <c:v>0.20048610677047596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8430-4265-A966-88670E06724A}"/>
            </c:ext>
          </c:extLst>
        </c:ser>
        <c:ser>
          <c:idx val="2"/>
          <c:order val="2"/>
          <c:tx>
            <c:strRef>
              <c:f>'Grafico Vendita'!$D$31</c:f>
              <c:strCache>
                <c:ptCount val="1"/>
                <c:pt idx="0">
                  <c:v>Performance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8430-4265-A966-88670E06724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8430-4265-A966-88670E06724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'Grafico Vendita'!$A$32:$A$34</c:f>
              <c:strCache>
                <c:ptCount val="3"/>
                <c:pt idx="0">
                  <c:v>progressivo 2017</c:v>
                </c:pt>
                <c:pt idx="1">
                  <c:v>-</c:v>
                </c:pt>
                <c:pt idx="2">
                  <c:v>progressivo 2018</c:v>
                </c:pt>
              </c:strCache>
            </c:strRef>
          </c:cat>
          <c:val>
            <c:numRef>
              <c:f>'Grafico Vendita'!$D$32:$D$34</c:f>
              <c:numCache>
                <c:formatCode>General</c:formatCode>
                <c:ptCount val="3"/>
                <c:pt idx="0" formatCode="0%">
                  <c:v>6.7252890738919754E-2</c:v>
                </c:pt>
                <c:pt idx="1">
                  <c:v>0</c:v>
                </c:pt>
                <c:pt idx="2" formatCode="0%">
                  <c:v>7.7004847865040318E-2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8430-4265-A966-88670E06724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192919824"/>
        <c:axId val="192920216"/>
      </c:barChart>
      <c:catAx>
        <c:axId val="192919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>
            <a:solidFill>
              <a:schemeClr val="bg1">
                <a:lumMod val="85000"/>
              </a:schemeClr>
            </a:solidFill>
          </a:ln>
        </c:spPr>
        <c:txPr>
          <a:bodyPr/>
          <a:lstStyle/>
          <a:p>
            <a:pPr>
              <a:defRPr sz="1100" b="1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defRPr>
            </a:pPr>
            <a:endParaRPr lang="it-IT"/>
          </a:p>
        </c:txPr>
        <c:crossAx val="192920216"/>
        <c:crosses val="autoZero"/>
        <c:auto val="1"/>
        <c:lblAlgn val="ctr"/>
        <c:lblOffset val="100"/>
        <c:tickLblSkip val="1"/>
        <c:noMultiLvlLbl val="1"/>
      </c:catAx>
      <c:valAx>
        <c:axId val="192920216"/>
        <c:scaling>
          <c:orientation val="minMax"/>
          <c:max val="1"/>
        </c:scaling>
        <c:delete val="1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0%" sourceLinked="0"/>
        <c:majorTickMark val="none"/>
        <c:minorTickMark val="none"/>
        <c:tickLblPos val="nextTo"/>
        <c:crossAx val="19291982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0477554783096775E-2"/>
          <c:y val="2.1401838695510451E-2"/>
          <c:w val="0.93888888888888888"/>
          <c:h val="0.75016434859066505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'Grafici storici'!$J$1</c:f>
              <c:strCache>
                <c:ptCount val="1"/>
                <c:pt idx="0">
                  <c:v>Podcasting/Video Banner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51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AF49-4521-AB57-A8604F3719F4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44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F49-4521-AB57-A8604F3719F4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37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AF49-4521-AB57-A8604F3719F4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smtClean="0"/>
                      <a:t>25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AF49-4521-AB57-A8604F3719F4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'Grafici storici'!$I$2:$I$5</c:f>
              <c:strCache>
                <c:ptCount val="4"/>
                <c:pt idx="0">
                  <c:v>anno 2013</c:v>
                </c:pt>
                <c:pt idx="1">
                  <c:v>anno 2014</c:v>
                </c:pt>
                <c:pt idx="2">
                  <c:v>anno 2015</c:v>
                </c:pt>
                <c:pt idx="3">
                  <c:v>anno 2016</c:v>
                </c:pt>
              </c:strCache>
            </c:strRef>
          </c:cat>
          <c:val>
            <c:numRef>
              <c:f>'Grafici storici'!$J$2:$J$5</c:f>
              <c:numCache>
                <c:formatCode>0%</c:formatCode>
                <c:ptCount val="4"/>
                <c:pt idx="0">
                  <c:v>0.50816016802309671</c:v>
                </c:pt>
                <c:pt idx="1">
                  <c:v>0.44034635244257186</c:v>
                </c:pt>
                <c:pt idx="2">
                  <c:v>0.36582646715452349</c:v>
                </c:pt>
                <c:pt idx="3">
                  <c:v>0.25233792510166964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F49-4521-AB57-A8604F3719F4}"/>
            </c:ext>
          </c:extLst>
        </c:ser>
        <c:ser>
          <c:idx val="1"/>
          <c:order val="1"/>
          <c:tx>
            <c:strRef>
              <c:f>'Grafici storici'!$K$1</c:f>
              <c:strCache>
                <c:ptCount val="1"/>
                <c:pt idx="0">
                  <c:v>Pre-Mid-Post Roll </c:v>
                </c:pt>
              </c:strCache>
            </c:strRef>
          </c:tx>
          <c:spPr>
            <a:solidFill>
              <a:srgbClr val="A1ACD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49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AF49-4521-AB57-A8604F3719F4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56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AF49-4521-AB57-A8604F3719F4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63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AF49-4521-AB57-A8604F3719F4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smtClean="0"/>
                      <a:t>75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AF49-4521-AB57-A8604F3719F4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'Grafici storici'!$I$2:$I$5</c:f>
              <c:strCache>
                <c:ptCount val="4"/>
                <c:pt idx="0">
                  <c:v>anno 2013</c:v>
                </c:pt>
                <c:pt idx="1">
                  <c:v>anno 2014</c:v>
                </c:pt>
                <c:pt idx="2">
                  <c:v>anno 2015</c:v>
                </c:pt>
                <c:pt idx="3">
                  <c:v>anno 2016</c:v>
                </c:pt>
              </c:strCache>
            </c:strRef>
          </c:cat>
          <c:val>
            <c:numRef>
              <c:f>'Grafici storici'!$K$2:$K$5</c:f>
              <c:numCache>
                <c:formatCode>0%</c:formatCode>
                <c:ptCount val="4"/>
                <c:pt idx="0">
                  <c:v>0.49183983197690345</c:v>
                </c:pt>
                <c:pt idx="1">
                  <c:v>0.5596536475574283</c:v>
                </c:pt>
                <c:pt idx="2">
                  <c:v>0.63417353284547651</c:v>
                </c:pt>
                <c:pt idx="3">
                  <c:v>0.74766207489833048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AF49-4521-AB57-A8604F3719F4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192921000"/>
        <c:axId val="192921392"/>
      </c:barChart>
      <c:catAx>
        <c:axId val="192921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cap="none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endParaRPr lang="it-IT"/>
          </a:p>
        </c:txPr>
        <c:crossAx val="192921392"/>
        <c:crosses val="autoZero"/>
        <c:auto val="1"/>
        <c:lblAlgn val="ctr"/>
        <c:lblOffset val="100"/>
        <c:noMultiLvlLbl val="0"/>
      </c:catAx>
      <c:valAx>
        <c:axId val="192921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it-IT"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92921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"/>
          <c:y val="0.87608161916231508"/>
          <c:w val="0.89057252932096831"/>
          <c:h val="7.89964275298920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397346860610334"/>
          <c:y val="2.6740645219249896E-2"/>
          <c:w val="0.81577347219437846"/>
          <c:h val="0.7682477414331676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'Grafico Video'!$C$31</c:f>
              <c:strCache>
                <c:ptCount val="1"/>
                <c:pt idx="0">
                  <c:v>Video Banner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 smtClean="0"/>
                      <a:t>24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79EC-4B78-B7DD-E9F744072B02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 smtClean="0"/>
                      <a:t>16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9EC-4B78-B7DD-E9F744072B02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'Grafico Video'!$A$32:$A$34</c:f>
              <c:strCache>
                <c:ptCount val="3"/>
                <c:pt idx="0">
                  <c:v>progressivo 2017</c:v>
                </c:pt>
                <c:pt idx="1">
                  <c:v>-</c:v>
                </c:pt>
                <c:pt idx="2">
                  <c:v>progressivo 2018</c:v>
                </c:pt>
              </c:strCache>
            </c:strRef>
          </c:cat>
          <c:val>
            <c:numRef>
              <c:f>'Grafico Video'!$C$32:$C$34</c:f>
              <c:numCache>
                <c:formatCode>General</c:formatCode>
                <c:ptCount val="3"/>
                <c:pt idx="0" formatCode="0%">
                  <c:v>0.22734147489437564</c:v>
                </c:pt>
                <c:pt idx="1">
                  <c:v>0</c:v>
                </c:pt>
                <c:pt idx="2" formatCode="0%">
                  <c:v>0.18642043529473692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9EC-4B78-B7DD-E9F744072B02}"/>
            </c:ext>
          </c:extLst>
        </c:ser>
        <c:ser>
          <c:idx val="2"/>
          <c:order val="1"/>
          <c:tx>
            <c:strRef>
              <c:f>'Grafico Video'!$D$31</c:f>
              <c:strCache>
                <c:ptCount val="1"/>
                <c:pt idx="0">
                  <c:v>Video Out Stream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 smtClean="0"/>
                      <a:t>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79EC-4B78-B7DD-E9F744072B02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 smtClean="0"/>
                      <a:t>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3E5C-41D0-B441-35562B55682C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'Grafico Video'!$A$32:$A$34</c:f>
              <c:strCache>
                <c:ptCount val="3"/>
                <c:pt idx="0">
                  <c:v>progressivo 2017</c:v>
                </c:pt>
                <c:pt idx="1">
                  <c:v>-</c:v>
                </c:pt>
                <c:pt idx="2">
                  <c:v>progressivo 2018</c:v>
                </c:pt>
              </c:strCache>
            </c:strRef>
          </c:cat>
          <c:val>
            <c:numRef>
              <c:f>'Grafico Video'!$D$32:$D$34</c:f>
              <c:numCache>
                <c:formatCode>General</c:formatCode>
                <c:ptCount val="3"/>
                <c:pt idx="0" formatCode="0%">
                  <c:v>2.9909875508605268E-2</c:v>
                </c:pt>
                <c:pt idx="1">
                  <c:v>0</c:v>
                </c:pt>
                <c:pt idx="2" formatCode="0%">
                  <c:v>5.5174625235012327E-2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79EC-4B78-B7DD-E9F744072B02}"/>
            </c:ext>
          </c:extLst>
        </c:ser>
        <c:ser>
          <c:idx val="1"/>
          <c:order val="2"/>
          <c:tx>
            <c:strRef>
              <c:f>'Grafico Video'!$B$31</c:f>
              <c:strCache>
                <c:ptCount val="1"/>
                <c:pt idx="0">
                  <c:v>Pre-Mid-Post Roll</c:v>
                </c:pt>
              </c:strCache>
            </c:strRef>
          </c:tx>
          <c:spPr>
            <a:solidFill>
              <a:srgbClr val="A1ACD1"/>
            </a:solidFill>
            <a:ln>
              <a:noFill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 smtClean="0"/>
                      <a:t>72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79EC-4B78-B7DD-E9F744072B02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 smtClean="0"/>
                      <a:t>77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79EC-4B78-B7DD-E9F744072B02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'Grafico Video'!$A$32:$A$34</c:f>
              <c:strCache>
                <c:ptCount val="3"/>
                <c:pt idx="0">
                  <c:v>progressivo 2017</c:v>
                </c:pt>
                <c:pt idx="1">
                  <c:v>-</c:v>
                </c:pt>
                <c:pt idx="2">
                  <c:v>progressivo 2018</c:v>
                </c:pt>
              </c:strCache>
            </c:strRef>
          </c:cat>
          <c:val>
            <c:numRef>
              <c:f>'Grafico Video'!$B$32:$B$34</c:f>
              <c:numCache>
                <c:formatCode>General</c:formatCode>
                <c:ptCount val="3"/>
                <c:pt idx="0" formatCode="0%">
                  <c:v>0.74274864959701925</c:v>
                </c:pt>
                <c:pt idx="1">
                  <c:v>0</c:v>
                </c:pt>
                <c:pt idx="2" formatCode="0%">
                  <c:v>0.75840493947025078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9EC-4B78-B7DD-E9F744072B0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192922176"/>
        <c:axId val="192922568"/>
      </c:barChart>
      <c:catAx>
        <c:axId val="192922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>
            <a:solidFill>
              <a:schemeClr val="bg1">
                <a:lumMod val="85000"/>
              </a:schemeClr>
            </a:solidFill>
          </a:ln>
        </c:spPr>
        <c:txPr>
          <a:bodyPr/>
          <a:lstStyle/>
          <a:p>
            <a:pPr>
              <a:defRPr sz="1000" b="1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defRPr>
            </a:pPr>
            <a:endParaRPr lang="it-IT"/>
          </a:p>
        </c:txPr>
        <c:crossAx val="192922568"/>
        <c:crosses val="autoZero"/>
        <c:auto val="1"/>
        <c:lblAlgn val="ctr"/>
        <c:lblOffset val="100"/>
        <c:tickLblSkip val="1"/>
        <c:noMultiLvlLbl val="1"/>
      </c:catAx>
      <c:valAx>
        <c:axId val="192922568"/>
        <c:scaling>
          <c:orientation val="minMax"/>
          <c:max val="1"/>
        </c:scaling>
        <c:delete val="1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0%" sourceLinked="0"/>
        <c:majorTickMark val="none"/>
        <c:minorTickMark val="none"/>
        <c:tickLblPos val="nextTo"/>
        <c:crossAx val="19292217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1.2822849828669398E-3"/>
          <c:y val="0.89106988783434005"/>
          <c:w val="0.99871771501713302"/>
          <c:h val="8.5160753583728557E-2"/>
        </c:manualLayout>
      </c:layout>
      <c:overlay val="0"/>
      <c:txPr>
        <a:bodyPr/>
        <a:lstStyle/>
        <a:p>
          <a:pPr>
            <a:defRPr sz="14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229434374924144E-2"/>
          <c:y val="7.4551396243061008E-2"/>
          <c:w val="0.93587238585883592"/>
          <c:h val="0.53865146309967593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'Grafico MENSILE'!$H$2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'Grafico MENSILE'!$A$3:$F$29</c:f>
              <c:multiLvlStrCache>
                <c:ptCount val="27"/>
                <c:lvl>
                  <c:pt idx="0">
                    <c:v>Varie</c:v>
                  </c:pt>
                  <c:pt idx="1">
                    <c:v>Automobili</c:v>
                  </c:pt>
                  <c:pt idx="2">
                    <c:v>Media/Editoria</c:v>
                  </c:pt>
                  <c:pt idx="3">
                    <c:v>Finanza/Assicurazioni</c:v>
                  </c:pt>
                  <c:pt idx="4">
                    <c:v>Abbigliamento</c:v>
                  </c:pt>
                  <c:pt idx="5">
                    <c:v>Servizi Professionali</c:v>
                  </c:pt>
                  <c:pt idx="6">
                    <c:v>Alimentari</c:v>
                  </c:pt>
                  <c:pt idx="7">
                    <c:v>Distribuzione</c:v>
                  </c:pt>
                  <c:pt idx="8">
                    <c:v>Telecomunicazioni</c:v>
                  </c:pt>
                  <c:pt idx="9">
                    <c:v>Industria/Edilizia/Attività</c:v>
                  </c:pt>
                  <c:pt idx="10">
                    <c:v>Informatica/Fotografia</c:v>
                  </c:pt>
                  <c:pt idx="11">
                    <c:v>Locale</c:v>
                  </c:pt>
                  <c:pt idx="12">
                    <c:v>Cura persona</c:v>
                  </c:pt>
                  <c:pt idx="13">
                    <c:v>Enti/Istituzioni</c:v>
                  </c:pt>
                  <c:pt idx="14">
                    <c:v>Farmaceutici/Sanitari</c:v>
                  </c:pt>
                  <c:pt idx="15">
                    <c:v>Tempo libero</c:v>
                  </c:pt>
                  <c:pt idx="16">
                    <c:v>Elettrodomestici</c:v>
                  </c:pt>
                  <c:pt idx="17">
                    <c:v>Bevande/Alcoolici</c:v>
                  </c:pt>
                  <c:pt idx="18">
                    <c:v>Turismo/Viaggi</c:v>
                  </c:pt>
                  <c:pt idx="19">
                    <c:v>Oggetti personali</c:v>
                  </c:pt>
                  <c:pt idx="20">
                    <c:v>Giochi/Articoli scolastici</c:v>
                  </c:pt>
                  <c:pt idx="21">
                    <c:v>Abitazione</c:v>
                  </c:pt>
                  <c:pt idx="22">
                    <c:v>Gestione casa</c:v>
                  </c:pt>
                  <c:pt idx="23">
                    <c:v>Di Servizio</c:v>
                  </c:pt>
                  <c:pt idx="24">
                    <c:v>Toiletries</c:v>
                  </c:pt>
                  <c:pt idx="25">
                    <c:v>Moto/Veicoli</c:v>
                  </c:pt>
                  <c:pt idx="26">
                    <c:v>Rubricata</c:v>
                  </c:pt>
                </c:lvl>
                <c:lvl>
                  <c:pt idx="0">
                    <c:v>6%</c:v>
                  </c:pt>
                  <c:pt idx="1">
                    <c:v>1%</c:v>
                  </c:pt>
                  <c:pt idx="2">
                    <c:v>6%</c:v>
                  </c:pt>
                  <c:pt idx="3">
                    <c:v>13%</c:v>
                  </c:pt>
                  <c:pt idx="4">
                    <c:v>2%</c:v>
                  </c:pt>
                  <c:pt idx="5">
                    <c:v>2%</c:v>
                  </c:pt>
                  <c:pt idx="6">
                    <c:v>5%</c:v>
                  </c:pt>
                  <c:pt idx="7">
                    <c:v>2%</c:v>
                  </c:pt>
                  <c:pt idx="8">
                    <c:v>2%</c:v>
                  </c:pt>
                  <c:pt idx="9">
                    <c:v>2%</c:v>
                  </c:pt>
                  <c:pt idx="10">
                    <c:v>7%</c:v>
                  </c:pt>
                  <c:pt idx="11">
                    <c:v>1%</c:v>
                  </c:pt>
                  <c:pt idx="12">
                    <c:v>1%</c:v>
                  </c:pt>
                  <c:pt idx="13">
                    <c:v>4%</c:v>
                  </c:pt>
                  <c:pt idx="14">
                    <c:v>3%</c:v>
                  </c:pt>
                  <c:pt idx="15">
                    <c:v>9%</c:v>
                  </c:pt>
                  <c:pt idx="16">
                    <c:v>0%</c:v>
                  </c:pt>
                  <c:pt idx="17">
                    <c:v>1%</c:v>
                  </c:pt>
                  <c:pt idx="18">
                    <c:v>6%</c:v>
                  </c:pt>
                  <c:pt idx="19">
                    <c:v>4%</c:v>
                  </c:pt>
                  <c:pt idx="20">
                    <c:v>2%</c:v>
                  </c:pt>
                  <c:pt idx="21">
                    <c:v>0%</c:v>
                  </c:pt>
                  <c:pt idx="22">
                    <c:v>2%</c:v>
                  </c:pt>
                  <c:pt idx="23">
                    <c:v>16%</c:v>
                  </c:pt>
                  <c:pt idx="24">
                    <c:v>3%</c:v>
                  </c:pt>
                  <c:pt idx="25">
                    <c:v>0%</c:v>
                  </c:pt>
                  <c:pt idx="26">
                    <c:v>1%</c:v>
                  </c:pt>
                </c:lvl>
                <c:lvl>
                  <c:pt idx="0">
                    <c:v>6%</c:v>
                  </c:pt>
                  <c:pt idx="1">
                    <c:v>1%</c:v>
                  </c:pt>
                  <c:pt idx="2">
                    <c:v>7%</c:v>
                  </c:pt>
                  <c:pt idx="3">
                    <c:v>16%</c:v>
                  </c:pt>
                  <c:pt idx="4">
                    <c:v>2%</c:v>
                  </c:pt>
                  <c:pt idx="5">
                    <c:v>3%</c:v>
                  </c:pt>
                  <c:pt idx="6">
                    <c:v>5%</c:v>
                  </c:pt>
                  <c:pt idx="7">
                    <c:v>1%</c:v>
                  </c:pt>
                  <c:pt idx="8">
                    <c:v>2%</c:v>
                  </c:pt>
                  <c:pt idx="9">
                    <c:v>2%</c:v>
                  </c:pt>
                  <c:pt idx="10">
                    <c:v>7%</c:v>
                  </c:pt>
                  <c:pt idx="11">
                    <c:v>2%</c:v>
                  </c:pt>
                  <c:pt idx="12">
                    <c:v>1%</c:v>
                  </c:pt>
                  <c:pt idx="13">
                    <c:v>2%</c:v>
                  </c:pt>
                  <c:pt idx="14">
                    <c:v>2%</c:v>
                  </c:pt>
                  <c:pt idx="15">
                    <c:v>10%</c:v>
                  </c:pt>
                  <c:pt idx="16">
                    <c:v>0%</c:v>
                  </c:pt>
                  <c:pt idx="17">
                    <c:v>2%</c:v>
                  </c:pt>
                  <c:pt idx="18">
                    <c:v>5%</c:v>
                  </c:pt>
                  <c:pt idx="19">
                    <c:v>5%</c:v>
                  </c:pt>
                  <c:pt idx="20">
                    <c:v>2%</c:v>
                  </c:pt>
                  <c:pt idx="21">
                    <c:v>1%</c:v>
                  </c:pt>
                  <c:pt idx="22">
                    <c:v>2%</c:v>
                  </c:pt>
                  <c:pt idx="23">
                    <c:v>10%</c:v>
                  </c:pt>
                  <c:pt idx="24">
                    <c:v>2%</c:v>
                  </c:pt>
                  <c:pt idx="25">
                    <c:v>0%</c:v>
                  </c:pt>
                  <c:pt idx="26">
                    <c:v>1%</c:v>
                  </c:pt>
                </c:lvl>
                <c:lvl>
                  <c:pt idx="0">
                    <c:v>Abbigliamento</c:v>
                  </c:pt>
                  <c:pt idx="1">
                    <c:v>Abitazione</c:v>
                  </c:pt>
                  <c:pt idx="2">
                    <c:v>Alimentari</c:v>
                  </c:pt>
                  <c:pt idx="3">
                    <c:v>Automobili</c:v>
                  </c:pt>
                  <c:pt idx="4">
                    <c:v>Bevande/Alcoolici</c:v>
                  </c:pt>
                  <c:pt idx="5">
                    <c:v>Cura persona</c:v>
                  </c:pt>
                  <c:pt idx="6">
                    <c:v>Distribuzione</c:v>
                  </c:pt>
                  <c:pt idx="7">
                    <c:v>Elettrodomestici</c:v>
                  </c:pt>
                  <c:pt idx="8">
                    <c:v>Enti/Istituzioni</c:v>
                  </c:pt>
                  <c:pt idx="9">
                    <c:v>Farmaceutici/Sanitari</c:v>
                  </c:pt>
                  <c:pt idx="10">
                    <c:v>Finanza/Assicurazioni</c:v>
                  </c:pt>
                  <c:pt idx="11">
                    <c:v>Gestione casa</c:v>
                  </c:pt>
                  <c:pt idx="12">
                    <c:v>Giochi/Articoli scolastici</c:v>
                  </c:pt>
                  <c:pt idx="13">
                    <c:v>Industria/Edilizia/Attività</c:v>
                  </c:pt>
                  <c:pt idx="14">
                    <c:v>Informatica/Fotografia</c:v>
                  </c:pt>
                  <c:pt idx="15">
                    <c:v>Media/Editoria</c:v>
                  </c:pt>
                  <c:pt idx="16">
                    <c:v>Moto/Veicoli</c:v>
                  </c:pt>
                  <c:pt idx="17">
                    <c:v>Oggetti personali</c:v>
                  </c:pt>
                  <c:pt idx="18">
                    <c:v>Servizi Professionali</c:v>
                  </c:pt>
                  <c:pt idx="19">
                    <c:v>Telecomunicazioni</c:v>
                  </c:pt>
                  <c:pt idx="20">
                    <c:v>Tempo libero</c:v>
                  </c:pt>
                  <c:pt idx="21">
                    <c:v>Toiletries</c:v>
                  </c:pt>
                  <c:pt idx="22">
                    <c:v>Turismo/Viaggi</c:v>
                  </c:pt>
                  <c:pt idx="23">
                    <c:v>Varie</c:v>
                  </c:pt>
                  <c:pt idx="24">
                    <c:v>Locale</c:v>
                  </c:pt>
                  <c:pt idx="25">
                    <c:v>Rubricata</c:v>
                  </c:pt>
                  <c:pt idx="26">
                    <c:v>Di Servizio</c:v>
                  </c:pt>
                </c:lvl>
              </c:multiLvlStrCache>
            </c:multiLvlStrRef>
          </c:cat>
          <c:val>
            <c:numRef>
              <c:f>'Grafico MENSILE'!$H$3:$H$29</c:f>
              <c:numCache>
                <c:formatCode>0.0%</c:formatCode>
                <c:ptCount val="27"/>
                <c:pt idx="0">
                  <c:v>0.15975335495941007</c:v>
                </c:pt>
                <c:pt idx="1">
                  <c:v>0.13280715307566876</c:v>
                </c:pt>
                <c:pt idx="2">
                  <c:v>8.9872915859549068E-2</c:v>
                </c:pt>
                <c:pt idx="3">
                  <c:v>6.548225610148721E-2</c:v>
                </c:pt>
                <c:pt idx="4">
                  <c:v>6.3319663238525795E-2</c:v>
                </c:pt>
                <c:pt idx="5">
                  <c:v>5.8929362153323936E-2</c:v>
                </c:pt>
                <c:pt idx="6">
                  <c:v>5.510447156924126E-2</c:v>
                </c:pt>
                <c:pt idx="7">
                  <c:v>4.8175289238890126E-2</c:v>
                </c:pt>
                <c:pt idx="8">
                  <c:v>3.8963124391021918E-2</c:v>
                </c:pt>
                <c:pt idx="9">
                  <c:v>3.5981913450464732E-2</c:v>
                </c:pt>
                <c:pt idx="10">
                  <c:v>3.0120520375191192E-2</c:v>
                </c:pt>
                <c:pt idx="11">
                  <c:v>2.7501447850251628E-2</c:v>
                </c:pt>
                <c:pt idx="12">
                  <c:v>2.3028151237306407E-2</c:v>
                </c:pt>
                <c:pt idx="13">
                  <c:v>2.1552269993173324E-2</c:v>
                </c:pt>
                <c:pt idx="14">
                  <c:v>2.0558373941534206E-2</c:v>
                </c:pt>
                <c:pt idx="15">
                  <c:v>1.9889539784112491E-2</c:v>
                </c:pt>
                <c:pt idx="16">
                  <c:v>1.9861427287916192E-2</c:v>
                </c:pt>
                <c:pt idx="17">
                  <c:v>1.865909751752445E-2</c:v>
                </c:pt>
                <c:pt idx="18">
                  <c:v>1.8421143847973626E-2</c:v>
                </c:pt>
                <c:pt idx="19">
                  <c:v>1.2961800133254075E-2</c:v>
                </c:pt>
                <c:pt idx="20">
                  <c:v>8.7397075346296732E-3</c:v>
                </c:pt>
                <c:pt idx="21">
                  <c:v>8.6445486267942989E-3</c:v>
                </c:pt>
                <c:pt idx="22">
                  <c:v>8.6066780636762617E-3</c:v>
                </c:pt>
                <c:pt idx="23">
                  <c:v>6.4488749159017115E-3</c:v>
                </c:pt>
                <c:pt idx="24">
                  <c:v>3.5676398892561471E-3</c:v>
                </c:pt>
                <c:pt idx="25">
                  <c:v>3.0247087150838746E-3</c:v>
                </c:pt>
                <c:pt idx="26">
                  <c:v>2.4566248836906313E-5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A0D-4A96-A769-A4D5C4857E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94023408"/>
        <c:axId val="194023800"/>
      </c:barChart>
      <c:lineChart>
        <c:grouping val="standard"/>
        <c:varyColors val="0"/>
        <c:ser>
          <c:idx val="0"/>
          <c:order val="0"/>
          <c:tx>
            <c:strRef>
              <c:f>'Grafico MENSILE'!$G$2</c:f>
              <c:strCache>
                <c:ptCount val="1"/>
                <c:pt idx="0">
                  <c:v>2017</c:v>
                </c:pt>
              </c:strCache>
            </c:strRef>
          </c:tx>
          <c:spPr>
            <a:ln w="31750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cat>
            <c:strRef>
              <c:f>'Grafico MENSILE'!$F$3:$F$29</c:f>
              <c:strCache>
                <c:ptCount val="27"/>
                <c:pt idx="0">
                  <c:v>Varie</c:v>
                </c:pt>
                <c:pt idx="1">
                  <c:v>Automobili</c:v>
                </c:pt>
                <c:pt idx="2">
                  <c:v>Media/Editoria</c:v>
                </c:pt>
                <c:pt idx="3">
                  <c:v>Finanza/Assicurazioni</c:v>
                </c:pt>
                <c:pt idx="4">
                  <c:v>Abbigliamento</c:v>
                </c:pt>
                <c:pt idx="5">
                  <c:v>Servizi Professionali</c:v>
                </c:pt>
                <c:pt idx="6">
                  <c:v>Alimentari</c:v>
                </c:pt>
                <c:pt idx="7">
                  <c:v>Distribuzione</c:v>
                </c:pt>
                <c:pt idx="8">
                  <c:v>Telecomunicazioni</c:v>
                </c:pt>
                <c:pt idx="9">
                  <c:v>Industria/Edilizia/Attività</c:v>
                </c:pt>
                <c:pt idx="10">
                  <c:v>Informatica/Fotografia</c:v>
                </c:pt>
                <c:pt idx="11">
                  <c:v>Locale</c:v>
                </c:pt>
                <c:pt idx="12">
                  <c:v>Cura persona</c:v>
                </c:pt>
                <c:pt idx="13">
                  <c:v>Enti/Istituzioni</c:v>
                </c:pt>
                <c:pt idx="14">
                  <c:v>Farmaceutici/Sanitari</c:v>
                </c:pt>
                <c:pt idx="15">
                  <c:v>Tempo libero</c:v>
                </c:pt>
                <c:pt idx="16">
                  <c:v>Elettrodomestici</c:v>
                </c:pt>
                <c:pt idx="17">
                  <c:v>Bevande/Alcoolici</c:v>
                </c:pt>
                <c:pt idx="18">
                  <c:v>Turismo/Viaggi</c:v>
                </c:pt>
                <c:pt idx="19">
                  <c:v>Oggetti personali</c:v>
                </c:pt>
                <c:pt idx="20">
                  <c:v>Giochi/Articoli scolastici</c:v>
                </c:pt>
                <c:pt idx="21">
                  <c:v>Abitazione</c:v>
                </c:pt>
                <c:pt idx="22">
                  <c:v>Gestione casa</c:v>
                </c:pt>
                <c:pt idx="23">
                  <c:v>Di Servizio</c:v>
                </c:pt>
                <c:pt idx="24">
                  <c:v>Toiletries</c:v>
                </c:pt>
                <c:pt idx="25">
                  <c:v>Moto/Veicoli</c:v>
                </c:pt>
                <c:pt idx="26">
                  <c:v>Rubricata</c:v>
                </c:pt>
              </c:strCache>
            </c:strRef>
          </c:cat>
          <c:val>
            <c:numRef>
              <c:f>'Grafico MENSILE'!$G$3:$G$29</c:f>
              <c:numCache>
                <c:formatCode>0.0%</c:formatCode>
                <c:ptCount val="27"/>
                <c:pt idx="0">
                  <c:v>9.8534627072737899E-2</c:v>
                </c:pt>
                <c:pt idx="1">
                  <c:v>0.16091004321784177</c:v>
                </c:pt>
                <c:pt idx="2">
                  <c:v>9.8811831819626023E-2</c:v>
                </c:pt>
                <c:pt idx="3">
                  <c:v>6.7111274200127677E-2</c:v>
                </c:pt>
                <c:pt idx="4">
                  <c:v>6.2808950198348132E-2</c:v>
                </c:pt>
                <c:pt idx="5">
                  <c:v>5.1935019359931736E-2</c:v>
                </c:pt>
                <c:pt idx="6">
                  <c:v>7.1118575134028486E-2</c:v>
                </c:pt>
                <c:pt idx="7">
                  <c:v>5.4242958685536871E-2</c:v>
                </c:pt>
                <c:pt idx="8">
                  <c:v>4.8830935596643921E-2</c:v>
                </c:pt>
                <c:pt idx="9">
                  <c:v>2.4781920835555402E-2</c:v>
                </c:pt>
                <c:pt idx="10">
                  <c:v>1.8840939343521081E-2</c:v>
                </c:pt>
                <c:pt idx="11">
                  <c:v>2.4811004790904208E-2</c:v>
                </c:pt>
                <c:pt idx="12">
                  <c:v>3.4211643347307134E-2</c:v>
                </c:pt>
                <c:pt idx="13">
                  <c:v>2.1406253331344365E-2</c:v>
                </c:pt>
                <c:pt idx="14">
                  <c:v>1.9709059323430388E-2</c:v>
                </c:pt>
                <c:pt idx="15">
                  <c:v>1.5733112393743736E-2</c:v>
                </c:pt>
                <c:pt idx="16">
                  <c:v>1.0223974732990283E-2</c:v>
                </c:pt>
                <c:pt idx="17">
                  <c:v>1.5766308729420621E-2</c:v>
                </c:pt>
                <c:pt idx="18">
                  <c:v>1.7825975774026927E-2</c:v>
                </c:pt>
                <c:pt idx="19">
                  <c:v>2.0169903977150492E-2</c:v>
                </c:pt>
                <c:pt idx="20">
                  <c:v>1.153124117973478E-2</c:v>
                </c:pt>
                <c:pt idx="21">
                  <c:v>1.4727339139488663E-2</c:v>
                </c:pt>
                <c:pt idx="22">
                  <c:v>1.7099139446428394E-2</c:v>
                </c:pt>
                <c:pt idx="23">
                  <c:v>6.1531282709133463E-3</c:v>
                </c:pt>
                <c:pt idx="24">
                  <c:v>8.0117396832876074E-3</c:v>
                </c:pt>
                <c:pt idx="25">
                  <c:v>4.6931004159296809E-3</c:v>
                </c:pt>
                <c:pt idx="26">
                  <c:v>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2A0D-4A96-A769-A4D5C4857E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4023408"/>
        <c:axId val="194023800"/>
      </c:lineChart>
      <c:catAx>
        <c:axId val="194023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94023800"/>
        <c:crosses val="autoZero"/>
        <c:auto val="1"/>
        <c:lblAlgn val="ctr"/>
        <c:lblOffset val="100"/>
        <c:noMultiLvlLbl val="0"/>
      </c:catAx>
      <c:valAx>
        <c:axId val="194023800"/>
        <c:scaling>
          <c:orientation val="minMax"/>
          <c:max val="0.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94023408"/>
        <c:crosses val="autoZero"/>
        <c:crossBetween val="between"/>
        <c:majorUnit val="2.0000000000000004E-2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5129023190166455"/>
          <c:y val="0.91507074330511007"/>
          <c:w val="0.22890141083177545"/>
          <c:h val="7.116649060249807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b="0"/>
      </a:pPr>
      <a:endParaRPr lang="it-IT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229434374924144E-2"/>
          <c:y val="7.4551396243061008E-2"/>
          <c:w val="0.93587238585883592"/>
          <c:h val="0.53865146309967593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'Grafico PROGRESSIVO'!$H$2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'Grafico PROGRESSIVO'!$A$3:$F$29</c:f>
              <c:multiLvlStrCache>
                <c:ptCount val="27"/>
                <c:lvl>
                  <c:pt idx="0">
                    <c:v>Automobili</c:v>
                  </c:pt>
                  <c:pt idx="1">
                    <c:v>Varie</c:v>
                  </c:pt>
                  <c:pt idx="2">
                    <c:v>Media/Editoria</c:v>
                  </c:pt>
                  <c:pt idx="3">
                    <c:v>Servizi Professionali</c:v>
                  </c:pt>
                  <c:pt idx="4">
                    <c:v>Alimentari</c:v>
                  </c:pt>
                  <c:pt idx="5">
                    <c:v>Abbigliamento</c:v>
                  </c:pt>
                  <c:pt idx="6">
                    <c:v>Finanza/Assicurazioni</c:v>
                  </c:pt>
                  <c:pt idx="7">
                    <c:v>Telecomunicazioni</c:v>
                  </c:pt>
                  <c:pt idx="8">
                    <c:v>Distribuzione</c:v>
                  </c:pt>
                  <c:pt idx="9">
                    <c:v>Cura persona</c:v>
                  </c:pt>
                  <c:pt idx="10">
                    <c:v>Locale</c:v>
                  </c:pt>
                  <c:pt idx="11">
                    <c:v>Turismo/Viaggi</c:v>
                  </c:pt>
                  <c:pt idx="12">
                    <c:v>Tempo libero</c:v>
                  </c:pt>
                  <c:pt idx="13">
                    <c:v>Informatica/Fotografia</c:v>
                  </c:pt>
                  <c:pt idx="14">
                    <c:v>Farmaceutici/Sanitari</c:v>
                  </c:pt>
                  <c:pt idx="15">
                    <c:v>Industria/Edilizia/Attività</c:v>
                  </c:pt>
                  <c:pt idx="16">
                    <c:v>Enti/Istituzioni</c:v>
                  </c:pt>
                  <c:pt idx="17">
                    <c:v>Bevande/Alcoolici</c:v>
                  </c:pt>
                  <c:pt idx="18">
                    <c:v>Abitazione</c:v>
                  </c:pt>
                  <c:pt idx="19">
                    <c:v>Oggetti personali</c:v>
                  </c:pt>
                  <c:pt idx="20">
                    <c:v>Elettrodomestici</c:v>
                  </c:pt>
                  <c:pt idx="21">
                    <c:v>Gestione casa</c:v>
                  </c:pt>
                  <c:pt idx="22">
                    <c:v>Toiletries</c:v>
                  </c:pt>
                  <c:pt idx="23">
                    <c:v>Giochi/Articoli scolastici</c:v>
                  </c:pt>
                  <c:pt idx="24">
                    <c:v>Moto/Veicoli</c:v>
                  </c:pt>
                  <c:pt idx="25">
                    <c:v>Di Servizio</c:v>
                  </c:pt>
                  <c:pt idx="26">
                    <c:v>Rubricata</c:v>
                  </c:pt>
                </c:lvl>
                <c:lvl>
                  <c:pt idx="0">
                    <c:v>6%</c:v>
                  </c:pt>
                  <c:pt idx="1">
                    <c:v>1%</c:v>
                  </c:pt>
                  <c:pt idx="2">
                    <c:v>6%</c:v>
                  </c:pt>
                  <c:pt idx="3">
                    <c:v>15%</c:v>
                  </c:pt>
                  <c:pt idx="4">
                    <c:v>2%</c:v>
                  </c:pt>
                  <c:pt idx="5">
                    <c:v>3%</c:v>
                  </c:pt>
                  <c:pt idx="6">
                    <c:v>4%</c:v>
                  </c:pt>
                  <c:pt idx="7">
                    <c:v>1%</c:v>
                  </c:pt>
                  <c:pt idx="8">
                    <c:v>2%</c:v>
                  </c:pt>
                  <c:pt idx="9">
                    <c:v>2%</c:v>
                  </c:pt>
                  <c:pt idx="10">
                    <c:v>6%</c:v>
                  </c:pt>
                  <c:pt idx="11">
                    <c:v>1%</c:v>
                  </c:pt>
                  <c:pt idx="12">
                    <c:v>1%</c:v>
                  </c:pt>
                  <c:pt idx="13">
                    <c:v>2%</c:v>
                  </c:pt>
                  <c:pt idx="14">
                    <c:v>2%</c:v>
                  </c:pt>
                  <c:pt idx="15">
                    <c:v>10%</c:v>
                  </c:pt>
                  <c:pt idx="16">
                    <c:v>0%</c:v>
                  </c:pt>
                  <c:pt idx="17">
                    <c:v>1%</c:v>
                  </c:pt>
                  <c:pt idx="18">
                    <c:v>6%</c:v>
                  </c:pt>
                  <c:pt idx="19">
                    <c:v>5%</c:v>
                  </c:pt>
                  <c:pt idx="20">
                    <c:v>3%</c:v>
                  </c:pt>
                  <c:pt idx="21">
                    <c:v>1%</c:v>
                  </c:pt>
                  <c:pt idx="22">
                    <c:v>3%</c:v>
                  </c:pt>
                  <c:pt idx="23">
                    <c:v>14%</c:v>
                  </c:pt>
                  <c:pt idx="24">
                    <c:v>3%</c:v>
                  </c:pt>
                  <c:pt idx="25">
                    <c:v>0%</c:v>
                  </c:pt>
                  <c:pt idx="26">
                    <c:v>0%</c:v>
                  </c:pt>
                </c:lvl>
                <c:lvl>
                  <c:pt idx="0">
                    <c:v>5%</c:v>
                  </c:pt>
                  <c:pt idx="1">
                    <c:v>2%</c:v>
                  </c:pt>
                  <c:pt idx="2">
                    <c:v>6%</c:v>
                  </c:pt>
                  <c:pt idx="3">
                    <c:v>17%</c:v>
                  </c:pt>
                  <c:pt idx="4">
                    <c:v>2%</c:v>
                  </c:pt>
                  <c:pt idx="5">
                    <c:v>4%</c:v>
                  </c:pt>
                  <c:pt idx="6">
                    <c:v>4%</c:v>
                  </c:pt>
                  <c:pt idx="7">
                    <c:v>1%</c:v>
                  </c:pt>
                  <c:pt idx="8">
                    <c:v>2%</c:v>
                  </c:pt>
                  <c:pt idx="9">
                    <c:v>2%</c:v>
                  </c:pt>
                  <c:pt idx="10">
                    <c:v>5%</c:v>
                  </c:pt>
                  <c:pt idx="11">
                    <c:v>1%</c:v>
                  </c:pt>
                  <c:pt idx="12">
                    <c:v>1%</c:v>
                  </c:pt>
                  <c:pt idx="13">
                    <c:v>2%</c:v>
                  </c:pt>
                  <c:pt idx="14">
                    <c:v>2%</c:v>
                  </c:pt>
                  <c:pt idx="15">
                    <c:v>9%</c:v>
                  </c:pt>
                  <c:pt idx="16">
                    <c:v>1%</c:v>
                  </c:pt>
                  <c:pt idx="17">
                    <c:v>1%</c:v>
                  </c:pt>
                  <c:pt idx="18">
                    <c:v>6%</c:v>
                  </c:pt>
                  <c:pt idx="19">
                    <c:v>5%</c:v>
                  </c:pt>
                  <c:pt idx="20">
                    <c:v>3%</c:v>
                  </c:pt>
                  <c:pt idx="21">
                    <c:v>1%</c:v>
                  </c:pt>
                  <c:pt idx="22">
                    <c:v>3%</c:v>
                  </c:pt>
                  <c:pt idx="23">
                    <c:v>12%</c:v>
                  </c:pt>
                  <c:pt idx="24">
                    <c:v>3%</c:v>
                  </c:pt>
                  <c:pt idx="25">
                    <c:v>0%</c:v>
                  </c:pt>
                  <c:pt idx="26">
                    <c:v>1%</c:v>
                  </c:pt>
                </c:lvl>
                <c:lvl>
                  <c:pt idx="0">
                    <c:v>Abbigliamento</c:v>
                  </c:pt>
                  <c:pt idx="1">
                    <c:v>Abitazione</c:v>
                  </c:pt>
                  <c:pt idx="2">
                    <c:v>Alimentari</c:v>
                  </c:pt>
                  <c:pt idx="3">
                    <c:v>Automobili</c:v>
                  </c:pt>
                  <c:pt idx="4">
                    <c:v>Bevande/Alcoolici</c:v>
                  </c:pt>
                  <c:pt idx="5">
                    <c:v>Cura persona</c:v>
                  </c:pt>
                  <c:pt idx="6">
                    <c:v>Distribuzione</c:v>
                  </c:pt>
                  <c:pt idx="7">
                    <c:v>Elettrodomestici</c:v>
                  </c:pt>
                  <c:pt idx="8">
                    <c:v>Enti/Istituzioni</c:v>
                  </c:pt>
                  <c:pt idx="9">
                    <c:v>Farmaceutici/Sanitari</c:v>
                  </c:pt>
                  <c:pt idx="10">
                    <c:v>Finanza/Assicurazioni</c:v>
                  </c:pt>
                  <c:pt idx="11">
                    <c:v>Gestione casa</c:v>
                  </c:pt>
                  <c:pt idx="12">
                    <c:v>Giochi/Articoli scolastici</c:v>
                  </c:pt>
                  <c:pt idx="13">
                    <c:v>Industria/Edilizia/Attività</c:v>
                  </c:pt>
                  <c:pt idx="14">
                    <c:v>Informatica/Fotografia</c:v>
                  </c:pt>
                  <c:pt idx="15">
                    <c:v>Media/Editoria</c:v>
                  </c:pt>
                  <c:pt idx="16">
                    <c:v>Moto/Veicoli</c:v>
                  </c:pt>
                  <c:pt idx="17">
                    <c:v>Oggetti personali</c:v>
                  </c:pt>
                  <c:pt idx="18">
                    <c:v>Servizi Professionali</c:v>
                  </c:pt>
                  <c:pt idx="19">
                    <c:v>Telecomunicazioni</c:v>
                  </c:pt>
                  <c:pt idx="20">
                    <c:v>Tempo libero</c:v>
                  </c:pt>
                  <c:pt idx="21">
                    <c:v>Toiletries</c:v>
                  </c:pt>
                  <c:pt idx="22">
                    <c:v>Turismo/Viaggi</c:v>
                  </c:pt>
                  <c:pt idx="23">
                    <c:v>Varie</c:v>
                  </c:pt>
                  <c:pt idx="24">
                    <c:v>Locale</c:v>
                  </c:pt>
                  <c:pt idx="25">
                    <c:v>Rubricata</c:v>
                  </c:pt>
                  <c:pt idx="26">
                    <c:v>Di Servizio</c:v>
                  </c:pt>
                </c:lvl>
              </c:multiLvlStrCache>
            </c:multiLvlStrRef>
          </c:cat>
          <c:val>
            <c:numRef>
              <c:f>'Grafico PROGRESSIVO'!$H$3:$H$29</c:f>
              <c:numCache>
                <c:formatCode>0.0%</c:formatCode>
                <c:ptCount val="27"/>
                <c:pt idx="0">
                  <c:v>0.15463526647823922</c:v>
                </c:pt>
                <c:pt idx="1">
                  <c:v>0.13720270934094653</c:v>
                </c:pt>
                <c:pt idx="2">
                  <c:v>9.652540866709193E-2</c:v>
                </c:pt>
                <c:pt idx="3">
                  <c:v>6.1937721189065695E-2</c:v>
                </c:pt>
                <c:pt idx="4">
                  <c:v>5.9775888793673022E-2</c:v>
                </c:pt>
                <c:pt idx="5">
                  <c:v>5.7533880184704983E-2</c:v>
                </c:pt>
                <c:pt idx="6">
                  <c:v>5.5587999755957462E-2</c:v>
                </c:pt>
                <c:pt idx="7">
                  <c:v>4.7570535604758657E-2</c:v>
                </c:pt>
                <c:pt idx="8">
                  <c:v>4.2449070247581738E-2</c:v>
                </c:pt>
                <c:pt idx="9">
                  <c:v>3.0302115961232709E-2</c:v>
                </c:pt>
                <c:pt idx="10">
                  <c:v>2.904067537482348E-2</c:v>
                </c:pt>
                <c:pt idx="11">
                  <c:v>2.6394960959789219E-2</c:v>
                </c:pt>
                <c:pt idx="12">
                  <c:v>2.5986099966568258E-2</c:v>
                </c:pt>
                <c:pt idx="13">
                  <c:v>2.3991313801473433E-2</c:v>
                </c:pt>
                <c:pt idx="14">
                  <c:v>2.3492530493807721E-2</c:v>
                </c:pt>
                <c:pt idx="15">
                  <c:v>2.274653308389335E-2</c:v>
                </c:pt>
                <c:pt idx="16">
                  <c:v>1.8964538097908764E-2</c:v>
                </c:pt>
                <c:pt idx="17">
                  <c:v>1.6163601341820523E-2</c:v>
                </c:pt>
                <c:pt idx="18">
                  <c:v>1.3984144705675406E-2</c:v>
                </c:pt>
                <c:pt idx="19">
                  <c:v>1.299968014912712E-2</c:v>
                </c:pt>
                <c:pt idx="20">
                  <c:v>1.2180246412299771E-2</c:v>
                </c:pt>
                <c:pt idx="21">
                  <c:v>1.0040219199411556E-2</c:v>
                </c:pt>
                <c:pt idx="22">
                  <c:v>6.4339431703874647E-3</c:v>
                </c:pt>
                <c:pt idx="23">
                  <c:v>5.071105089437789E-3</c:v>
                </c:pt>
                <c:pt idx="24">
                  <c:v>4.5437039003585773E-3</c:v>
                </c:pt>
                <c:pt idx="25">
                  <c:v>4.3448150112815167E-3</c:v>
                </c:pt>
                <c:pt idx="26">
                  <c:v>1.0129301868350583E-4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845-447D-97D5-4B344C2B81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94024584"/>
        <c:axId val="194024976"/>
      </c:barChart>
      <c:lineChart>
        <c:grouping val="standard"/>
        <c:varyColors val="0"/>
        <c:ser>
          <c:idx val="0"/>
          <c:order val="0"/>
          <c:tx>
            <c:strRef>
              <c:f>'Grafico PROGRESSIVO'!$G$2</c:f>
              <c:strCache>
                <c:ptCount val="1"/>
                <c:pt idx="0">
                  <c:v>2017</c:v>
                </c:pt>
              </c:strCache>
            </c:strRef>
          </c:tx>
          <c:spPr>
            <a:ln w="31750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cat>
            <c:strRef>
              <c:f>'Grafico PROGRESSIVO'!$F$3:$F$29</c:f>
              <c:strCache>
                <c:ptCount val="27"/>
                <c:pt idx="0">
                  <c:v>Automobili</c:v>
                </c:pt>
                <c:pt idx="1">
                  <c:v>Varie</c:v>
                </c:pt>
                <c:pt idx="2">
                  <c:v>Media/Editoria</c:v>
                </c:pt>
                <c:pt idx="3">
                  <c:v>Servizi Professionali</c:v>
                </c:pt>
                <c:pt idx="4">
                  <c:v>Alimentari</c:v>
                </c:pt>
                <c:pt idx="5">
                  <c:v>Abbigliamento</c:v>
                </c:pt>
                <c:pt idx="6">
                  <c:v>Finanza/Assicurazioni</c:v>
                </c:pt>
                <c:pt idx="7">
                  <c:v>Telecomunicazioni</c:v>
                </c:pt>
                <c:pt idx="8">
                  <c:v>Distribuzione</c:v>
                </c:pt>
                <c:pt idx="9">
                  <c:v>Cura persona</c:v>
                </c:pt>
                <c:pt idx="10">
                  <c:v>Locale</c:v>
                </c:pt>
                <c:pt idx="11">
                  <c:v>Turismo/Viaggi</c:v>
                </c:pt>
                <c:pt idx="12">
                  <c:v>Tempo libero</c:v>
                </c:pt>
                <c:pt idx="13">
                  <c:v>Informatica/Fotografia</c:v>
                </c:pt>
                <c:pt idx="14">
                  <c:v>Farmaceutici/Sanitari</c:v>
                </c:pt>
                <c:pt idx="15">
                  <c:v>Industria/Edilizia/Attività</c:v>
                </c:pt>
                <c:pt idx="16">
                  <c:v>Enti/Istituzioni</c:v>
                </c:pt>
                <c:pt idx="17">
                  <c:v>Bevande/Alcoolici</c:v>
                </c:pt>
                <c:pt idx="18">
                  <c:v>Abitazione</c:v>
                </c:pt>
                <c:pt idx="19">
                  <c:v>Oggetti personali</c:v>
                </c:pt>
                <c:pt idx="20">
                  <c:v>Elettrodomestici</c:v>
                </c:pt>
                <c:pt idx="21">
                  <c:v>Gestione casa</c:v>
                </c:pt>
                <c:pt idx="22">
                  <c:v>Toiletries</c:v>
                </c:pt>
                <c:pt idx="23">
                  <c:v>Giochi/Articoli scolastici</c:v>
                </c:pt>
                <c:pt idx="24">
                  <c:v>Moto/Veicoli</c:v>
                </c:pt>
                <c:pt idx="25">
                  <c:v>Di Servizio</c:v>
                </c:pt>
                <c:pt idx="26">
                  <c:v>Rubricata</c:v>
                </c:pt>
              </c:strCache>
            </c:strRef>
          </c:cat>
          <c:val>
            <c:numRef>
              <c:f>'Grafico PROGRESSIVO'!$G$3:$G$29</c:f>
              <c:numCache>
                <c:formatCode>0.0%</c:formatCode>
                <c:ptCount val="27"/>
                <c:pt idx="0">
                  <c:v>0.17270336393739627</c:v>
                </c:pt>
                <c:pt idx="1">
                  <c:v>0.1159288108301082</c:v>
                </c:pt>
                <c:pt idx="2">
                  <c:v>8.7646469437887495E-2</c:v>
                </c:pt>
                <c:pt idx="3">
                  <c:v>6.106029686056326E-2</c:v>
                </c:pt>
                <c:pt idx="4">
                  <c:v>6.3548423451323485E-2</c:v>
                </c:pt>
                <c:pt idx="5">
                  <c:v>5.222429466244119E-2</c:v>
                </c:pt>
                <c:pt idx="6">
                  <c:v>5.3711327999506647E-2</c:v>
                </c:pt>
                <c:pt idx="7">
                  <c:v>4.9305375994347769E-2</c:v>
                </c:pt>
                <c:pt idx="8">
                  <c:v>4.4153502053350981E-2</c:v>
                </c:pt>
                <c:pt idx="9">
                  <c:v>3.5795816608732434E-2</c:v>
                </c:pt>
                <c:pt idx="10">
                  <c:v>2.7561641038944377E-2</c:v>
                </c:pt>
                <c:pt idx="11">
                  <c:v>2.6396371043630875E-2</c:v>
                </c:pt>
                <c:pt idx="12">
                  <c:v>2.5682149195791606E-2</c:v>
                </c:pt>
                <c:pt idx="13">
                  <c:v>1.833631888886986E-2</c:v>
                </c:pt>
                <c:pt idx="14">
                  <c:v>2.3396371519064544E-2</c:v>
                </c:pt>
                <c:pt idx="15">
                  <c:v>2.3389284500316344E-2</c:v>
                </c:pt>
                <c:pt idx="16">
                  <c:v>2.0555457460899325E-2</c:v>
                </c:pt>
                <c:pt idx="17">
                  <c:v>1.6976936734042429E-2</c:v>
                </c:pt>
                <c:pt idx="18">
                  <c:v>1.5080164638939336E-2</c:v>
                </c:pt>
                <c:pt idx="19">
                  <c:v>1.3945283252861193E-2</c:v>
                </c:pt>
                <c:pt idx="20">
                  <c:v>1.3557162979730791E-2</c:v>
                </c:pt>
                <c:pt idx="21">
                  <c:v>1.2699067925717863E-2</c:v>
                </c:pt>
                <c:pt idx="22">
                  <c:v>8.7910348700472769E-3</c:v>
                </c:pt>
                <c:pt idx="23">
                  <c:v>6.3161002968001633E-3</c:v>
                </c:pt>
                <c:pt idx="24">
                  <c:v>5.854568824649335E-3</c:v>
                </c:pt>
                <c:pt idx="25">
                  <c:v>5.3116771352983167E-3</c:v>
                </c:pt>
                <c:pt idx="26">
                  <c:v>7.2727858738421338E-5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1845-447D-97D5-4B344C2B81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4024584"/>
        <c:axId val="194024976"/>
      </c:lineChart>
      <c:catAx>
        <c:axId val="194024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94024976"/>
        <c:crosses val="autoZero"/>
        <c:auto val="1"/>
        <c:lblAlgn val="ctr"/>
        <c:lblOffset val="100"/>
        <c:noMultiLvlLbl val="0"/>
      </c:catAx>
      <c:valAx>
        <c:axId val="194024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94024584"/>
        <c:crosses val="autoZero"/>
        <c:crossBetween val="between"/>
        <c:majorUnit val="2.0000000000000004E-2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5129023190166455"/>
          <c:y val="0.91507074330511007"/>
          <c:w val="0.22890141083177545"/>
          <c:h val="7.116649060249807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0.43181</cdr:x>
      <cdr:y>0.00469</cdr:y>
    </cdr:from>
    <cdr:to>
      <cdr:x>0.65063</cdr:x>
      <cdr:y>0.93837</cdr:y>
    </cdr:to>
    <cdr:sp macro="" textlink="">
      <cdr:nvSpPr>
        <cdr:cNvPr id="2" name="Rettangolo 1"/>
        <cdr:cNvSpPr/>
      </cdr:nvSpPr>
      <cdr:spPr>
        <a:xfrm xmlns:a="http://schemas.openxmlformats.org/drawingml/2006/main">
          <a:off x="1985062" y="18780"/>
          <a:ext cx="1005926" cy="3740601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it-IT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0.45781</cdr:x>
      <cdr:y>0</cdr:y>
    </cdr:from>
    <cdr:to>
      <cdr:x>0.61373</cdr:x>
      <cdr:y>0.9081</cdr:y>
    </cdr:to>
    <cdr:sp macro="" textlink="">
      <cdr:nvSpPr>
        <cdr:cNvPr id="2" name="Rettangolo 1"/>
        <cdr:cNvSpPr/>
      </cdr:nvSpPr>
      <cdr:spPr>
        <a:xfrm xmlns:a="http://schemas.openxmlformats.org/drawingml/2006/main">
          <a:off x="2114027" y="0"/>
          <a:ext cx="720000" cy="3709542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it-IT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6D4E21-AA1D-BE49-8829-DEA10D5CF4C8}" type="datetimeFigureOut">
              <a:rPr lang="it-IT" smtClean="0"/>
              <a:t>17/12/2018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F8DF2B-E534-A049-A267-F065CD45830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4890798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F6D68F-7DBE-1C48-BC1F-E6A07B52C7E0}" type="datetimeFigureOut">
              <a:rPr lang="it-IT" smtClean="0"/>
              <a:t>17/12/2018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C7627C-DB68-9A4D-8B30-F0E92B6BDF8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5032663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1</a:t>
            </a:fld>
            <a:endParaRPr lang="it-IT">
              <a:solidFill>
                <a:prstClr val="black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920842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8649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33707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62178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88778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242759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57033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71756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3393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557309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69335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63532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5424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emf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emf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emf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emf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png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0.emf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8" y="1065749"/>
            <a:ext cx="10114148" cy="3216228"/>
          </a:xfrm>
        </p:spPr>
        <p:txBody>
          <a:bodyPr anchor="b"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90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1800" b="0" cap="none">
                <a:solidFill>
                  <a:schemeClr val="bg1"/>
                </a:solidFill>
                <a:latin typeface="+mn-lt"/>
                <a:cs typeface="Arial Blac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0640" y="6319707"/>
            <a:ext cx="1379035" cy="323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8" name="think-cell Folie" r:id="rId4" imgW="351" imgH="351" progId="TCLayout.ActiveDocument.1">
                  <p:embed/>
                </p:oleObj>
              </mc:Choice>
              <mc:Fallback>
                <p:oleObj name="think-cell Folie" r:id="rId4" imgW="351" imgH="35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04331" y="1941404"/>
            <a:ext cx="10583335" cy="2462213"/>
          </a:xfrm>
        </p:spPr>
        <p:txBody>
          <a:bodyPr/>
          <a:lstStyle>
            <a:lvl1pPr marL="500063" indent="-500063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982663" indent="-490538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431925" indent="-450850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1600">
                <a:solidFill>
                  <a:schemeClr val="tx1"/>
                </a:solidFill>
              </a:defRPr>
            </a:lvl3pPr>
            <a:lvl4pPr marL="1371600" indent="-342900">
              <a:buFont typeface="+mj-lt"/>
              <a:buAutoNum type="arabicPeriod"/>
              <a:defRPr/>
            </a:lvl4pPr>
            <a:lvl5pPr marL="1714500" indent="-342900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-121920" y="6472612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7E9B29D2-0877-4FAC-9DF8-6EC3DF9A57FA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401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3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6000" i="0" u="none" kern="1200" cap="all" spc="-100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sECTION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3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5400" i="0" u="none" kern="1200" cap="all" spc="-100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138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54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855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5363"/>
          </a:xfrm>
          <a:prstGeom prst="rect">
            <a:avLst/>
          </a:prstGeom>
        </p:spPr>
      </p:pic>
      <p:sp>
        <p:nvSpPr>
          <p:cNvPr id="7" name="Rechteck 6"/>
          <p:cNvSpPr/>
          <p:nvPr userDrawn="1"/>
        </p:nvSpPr>
        <p:spPr>
          <a:xfrm>
            <a:off x="0" y="2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54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0" name="Bild 5" descr="runningman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237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r="11734" b="477"/>
          <a:stretch/>
        </p:blipFill>
        <p:spPr>
          <a:xfrm>
            <a:off x="-1" y="0"/>
            <a:ext cx="12192000" cy="6858000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2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60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 descr="runningman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178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5" name="Bild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8" y="1705891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 sz="1800"/>
            </a:lvl1pPr>
            <a:lvl2pPr>
              <a:lnSpc>
                <a:spcPct val="100000"/>
              </a:lnSpc>
              <a:defRPr sz="1800"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 marL="180000" indent="-180000">
              <a:buClr>
                <a:schemeClr val="tx2"/>
              </a:buClr>
              <a:buFont typeface="Wingdings" panose="05000000000000000000" pitchFamily="2" charset="2"/>
              <a:buChar char="§"/>
              <a:defRPr sz="1800"/>
            </a:lvl4pPr>
            <a:lvl5pPr marL="360000" indent="-180000">
              <a:buFont typeface="Wingdings" panose="05000000000000000000" pitchFamily="2" charset="2"/>
              <a:buChar char="§"/>
              <a:defRPr sz="1800"/>
            </a:lvl5pPr>
            <a:lvl6pPr marL="540000" indent="-180000">
              <a:buFont typeface="Wingdings" panose="05000000000000000000" pitchFamily="2" charset="2"/>
              <a:buChar char="§"/>
              <a:defRPr sz="1700"/>
            </a:lvl6pPr>
            <a:lvl7pPr>
              <a:buClr>
                <a:schemeClr val="tx2"/>
              </a:buClr>
              <a:buAutoNum type="arabicPeriod"/>
              <a:defRPr sz="1800"/>
            </a:lvl7pPr>
            <a:lvl8pPr>
              <a:buAutoNum type="arabicPeriod"/>
              <a:defRPr sz="1800"/>
            </a:lvl8pPr>
            <a:lvl9pPr>
              <a:defRPr sz="17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1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8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711713"/>
            <a:ext cx="5244792" cy="4049711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700"/>
            </a:lvl7pPr>
            <a:lvl8pPr>
              <a:defRPr sz="1700"/>
            </a:lvl8pPr>
            <a:lvl9pPr>
              <a:defRPr sz="16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44561" y="1711713"/>
            <a:ext cx="5244792" cy="4049711"/>
          </a:xfrm>
        </p:spPr>
        <p:txBody>
          <a:bodyPr/>
          <a:lstStyle>
            <a:lvl1pPr>
              <a:defRPr sz="17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700"/>
            </a:lvl7pPr>
            <a:lvl8pPr>
              <a:defRPr sz="1700"/>
            </a:lvl8pPr>
            <a:lvl9pPr>
              <a:defRPr sz="16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9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5" descr="runningman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  <p:sp>
        <p:nvSpPr>
          <p:cNvPr id="13" name="Rettangolo 7"/>
          <p:cNvSpPr/>
          <p:nvPr userDrawn="1"/>
        </p:nvSpPr>
        <p:spPr>
          <a:xfrm>
            <a:off x="1" y="5175334"/>
            <a:ext cx="12192000" cy="168515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pic>
        <p:nvPicPr>
          <p:cNvPr id="14" name="Bild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12" name="Rettangolo 6"/>
          <p:cNvSpPr/>
          <p:nvPr userDrawn="1"/>
        </p:nvSpPr>
        <p:spPr>
          <a:xfrm>
            <a:off x="0" y="1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15" name="Rettangolo 6"/>
          <p:cNvSpPr/>
          <p:nvPr userDrawn="1"/>
        </p:nvSpPr>
        <p:spPr>
          <a:xfrm>
            <a:off x="0" y="0"/>
            <a:ext cx="12192000" cy="124913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16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250542"/>
            <a:ext cx="12192000" cy="2629091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0888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711713"/>
            <a:ext cx="3992717" cy="4049711"/>
          </a:xfrm>
        </p:spPr>
        <p:txBody>
          <a:bodyPr/>
          <a:lstStyle>
            <a:lvl1pPr>
              <a:defRPr sz="18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4" y="1684196"/>
            <a:ext cx="6824548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9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3281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711713"/>
            <a:ext cx="3992717" cy="4049711"/>
          </a:xfrm>
        </p:spPr>
        <p:txBody>
          <a:bodyPr/>
          <a:lstStyle>
            <a:lvl1pPr>
              <a:defRPr sz="18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216" y="1784079"/>
            <a:ext cx="6842651" cy="3848991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58096" y="3286397"/>
            <a:ext cx="6155715" cy="825759"/>
          </a:xfrm>
        </p:spPr>
        <p:txBody>
          <a:bodyPr anchor="t"/>
          <a:lstStyle>
            <a:lvl1pPr>
              <a:defRPr sz="5400" cap="all" spc="-100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4000">
                <a:latin typeface="Arial Black"/>
                <a:cs typeface="Arial Black"/>
              </a:defRPr>
            </a:lvl2pPr>
            <a:lvl3pPr>
              <a:defRPr sz="4000">
                <a:latin typeface="Arial Black"/>
                <a:cs typeface="Arial Black"/>
              </a:defRPr>
            </a:lvl3pPr>
            <a:lvl4pPr>
              <a:defRPr sz="4000">
                <a:latin typeface="Arial Black"/>
                <a:cs typeface="Arial Black"/>
              </a:defRPr>
            </a:lvl4pPr>
            <a:lvl5pPr>
              <a:defRPr sz="4000">
                <a:latin typeface="Arial Black"/>
                <a:cs typeface="Arial Black"/>
              </a:defRPr>
            </a:lvl5pPr>
            <a:lvl6pPr>
              <a:defRPr sz="4000">
                <a:latin typeface="Arial Black"/>
                <a:cs typeface="Arial Black"/>
              </a:defRPr>
            </a:lvl6pPr>
            <a:lvl7pPr>
              <a:defRPr sz="4000">
                <a:latin typeface="Arial Black"/>
                <a:cs typeface="Arial Black"/>
              </a:defRPr>
            </a:lvl7pPr>
            <a:lvl8pPr>
              <a:defRPr sz="4000">
                <a:latin typeface="Arial Black"/>
                <a:cs typeface="Arial Black"/>
              </a:defRPr>
            </a:lvl8pPr>
            <a:lvl9pPr>
              <a:defRPr sz="4000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BIG 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58096" y="2203166"/>
            <a:ext cx="6155715" cy="426875"/>
          </a:xfrm>
        </p:spPr>
        <p:txBody>
          <a:bodyPr/>
          <a:lstStyle>
            <a:lvl1pPr>
              <a:defRPr sz="1800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400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400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400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400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400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400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400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400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0" name="Bild 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14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2350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877954"/>
            <a:ext cx="9337920" cy="1564614"/>
          </a:xfrm>
        </p:spPr>
        <p:txBody>
          <a:bodyPr anchor="ctr"/>
          <a:lstStyle>
            <a:lvl1pPr>
              <a:lnSpc>
                <a:spcPct val="80000"/>
              </a:lnSpc>
              <a:defRPr lang="en-US" sz="6000" i="0" u="none" kern="1200" cap="all" spc="-10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5" y="4501190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18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Immagin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0640" y="6319707"/>
            <a:ext cx="1379035" cy="323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5278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8218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0248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0099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6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0990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9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2270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8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37664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0352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2835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8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4411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035019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9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5304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17584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10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0392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2236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284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2102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5681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9408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96121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6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8229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9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7953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8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91206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43027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087808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8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1204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9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73167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4763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10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60562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73349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617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2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428645"/>
            <a:ext cx="10972800" cy="745639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81" r:id="rId2"/>
    <p:sldLayoutId id="2147483663" r:id="rId3"/>
    <p:sldLayoutId id="2147483680" r:id="rId4"/>
    <p:sldLayoutId id="2147483677" r:id="rId5"/>
    <p:sldLayoutId id="2147483682" r:id="rId6"/>
    <p:sldLayoutId id="2147483684" r:id="rId7"/>
    <p:sldLayoutId id="2147483666" r:id="rId8"/>
    <p:sldLayoutId id="2147483662" r:id="rId9"/>
    <p:sldLayoutId id="2147483664" r:id="rId10"/>
    <p:sldLayoutId id="2147483685" r:id="rId11"/>
    <p:sldLayoutId id="2147483678" r:id="rId12"/>
    <p:sldLayoutId id="2147483679" r:id="rId13"/>
    <p:sldLayoutId id="2147483667" r:id="rId14"/>
    <p:sldLayoutId id="2147483671" r:id="rId15"/>
  </p:sldLayoutIdLst>
  <p:hf hdr="0" ftr="0" dt="0"/>
  <p:txStyles>
    <p:titleStyle>
      <a:lvl1pPr algn="ctr" defTabSz="914400" rtl="0" eaLnBrk="1" latinLnBrk="0" hangingPunct="1">
        <a:lnSpc>
          <a:spcPct val="80000"/>
        </a:lnSpc>
        <a:spcBef>
          <a:spcPct val="0"/>
        </a:spcBef>
        <a:buNone/>
        <a:defRPr sz="3200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itchFamily="34" charset="0"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600"/>
        </a:spcAft>
        <a:buFont typeface="Arial" pitchFamily="34" charset="0"/>
        <a:buNone/>
        <a:defRPr sz="18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914400" rtl="0" eaLnBrk="1" latinLnBrk="0" hangingPunct="1">
        <a:lnSpc>
          <a:spcPct val="120000"/>
        </a:lnSpc>
        <a:spcBef>
          <a:spcPts val="600"/>
        </a:spcBef>
        <a:buFont typeface="Arial" pitchFamily="34" charset="0"/>
        <a:buNone/>
        <a:defRPr sz="1800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18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36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54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Wingdings" panose="05000000000000000000" pitchFamily="2" charset="2"/>
        <a:buChar char="§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-180000" algn="l" defTabSz="457200" rtl="0" eaLnBrk="1" latinLnBrk="0" hangingPunct="1">
        <a:lnSpc>
          <a:spcPct val="150000"/>
        </a:lnSpc>
        <a:spcBef>
          <a:spcPts val="600"/>
        </a:spcBef>
        <a:buClr>
          <a:schemeClr val="tx2"/>
        </a:buClr>
        <a:buSzPct val="130000"/>
        <a:buFont typeface="+mj-lt"/>
        <a:buAutoNum type="arabicPeriod"/>
        <a:defRPr lang="it-IT" sz="18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36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+mj-lt"/>
        <a:buAutoNum type="arabicPeriod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54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+mj-lt"/>
        <a:buAutoNum type="arabicPeriod"/>
        <a:defRPr sz="17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3505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</p:sldLayoutIdLst>
  <p:hf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87747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</p:sldLayoutIdLst>
  <p:hf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c.castelli@reply.eu" TargetMode="External"/><Relationship Id="rId1" Type="http://schemas.openxmlformats.org/officeDocument/2006/relationships/slideLayout" Target="../slideLayouts/slideLayout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 txBox="1">
            <a:spLocks/>
          </p:cNvSpPr>
          <p:nvPr/>
        </p:nvSpPr>
        <p:spPr>
          <a:xfrm>
            <a:off x="1315237" y="1570936"/>
            <a:ext cx="7091866" cy="3216228"/>
          </a:xfrm>
          <a:prstGeom prst="rect">
            <a:avLst/>
          </a:prstGeom>
        </p:spPr>
        <p:txBody>
          <a:bodyPr vert="horz" lIns="0" tIns="45720" rIns="91440" bIns="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sz="4400" dirty="0" smtClean="0">
                <a:solidFill>
                  <a:srgbClr val="FFFFFF"/>
                </a:solidFill>
              </a:rPr>
              <a:t>PRESENTAZIONE </a:t>
            </a:r>
          </a:p>
          <a:p>
            <a:r>
              <a:rPr lang="it-IT" sz="4400" dirty="0" smtClean="0">
                <a:solidFill>
                  <a:srgbClr val="FFFFFF"/>
                </a:solidFill>
              </a:rPr>
              <a:t>DATI NOVEMBRE 2018</a:t>
            </a:r>
            <a:r>
              <a:rPr lang="it-IT" sz="4400" dirty="0">
                <a:solidFill>
                  <a:srgbClr val="FFFFFF"/>
                </a:solidFill>
              </a:rPr>
              <a:t/>
            </a:r>
            <a:br>
              <a:rPr lang="it-IT" sz="4400" dirty="0">
                <a:solidFill>
                  <a:srgbClr val="FFFFFF"/>
                </a:solidFill>
              </a:rPr>
            </a:br>
            <a:endParaRPr lang="it-IT" sz="2000" dirty="0" smtClean="0">
              <a:solidFill>
                <a:srgbClr val="FFFFFF"/>
              </a:solidFill>
            </a:endParaRPr>
          </a:p>
          <a:p>
            <a:r>
              <a:rPr lang="it-IT" sz="4400" dirty="0" smtClean="0">
                <a:solidFill>
                  <a:srgbClr val="FFFFFF"/>
                </a:solidFill>
              </a:rPr>
              <a:t>OSSERVATORIO - FCP </a:t>
            </a:r>
          </a:p>
          <a:p>
            <a:r>
              <a:rPr lang="it-IT" sz="4400" dirty="0" smtClean="0">
                <a:solidFill>
                  <a:srgbClr val="FFFFFF"/>
                </a:solidFill>
              </a:rPr>
              <a:t>ASSOINTERNET</a:t>
            </a:r>
            <a:endParaRPr lang="it-IT" sz="4400" dirty="0">
              <a:solidFill>
                <a:srgbClr val="FFFFFF"/>
              </a:solidFill>
            </a:endParaRPr>
          </a:p>
        </p:txBody>
      </p:sp>
      <p:sp>
        <p:nvSpPr>
          <p:cNvPr id="7" name="Sottotitolo 2"/>
          <p:cNvSpPr>
            <a:spLocks noGrp="1"/>
          </p:cNvSpPr>
          <p:nvPr>
            <p:ph type="subTitle" idx="1"/>
          </p:nvPr>
        </p:nvSpPr>
        <p:spPr>
          <a:xfrm>
            <a:off x="1369781" y="5175273"/>
            <a:ext cx="7585612" cy="438427"/>
          </a:xfrm>
        </p:spPr>
        <p:txBody>
          <a:bodyPr/>
          <a:lstStyle/>
          <a:p>
            <a:r>
              <a:rPr lang="it-IT" sz="1800" dirty="0" smtClean="0"/>
              <a:t>Milano, 20 dicembre 2018</a:t>
            </a:r>
            <a:endParaRPr lang="it-IT" sz="18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8424" y="373634"/>
            <a:ext cx="3425003" cy="179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677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4"/>
          <p:cNvSpPr/>
          <p:nvPr/>
        </p:nvSpPr>
        <p:spPr>
          <a:xfrm rot="5400000">
            <a:off x="5755297" y="-4658733"/>
            <a:ext cx="720000" cy="1072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900" dirty="0">
              <a:solidFill>
                <a:srgbClr val="1DAC3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5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4011863"/>
              </p:ext>
            </p:extLst>
          </p:nvPr>
        </p:nvGraphicFramePr>
        <p:xfrm>
          <a:off x="737850" y="345267"/>
          <a:ext cx="10728000" cy="2484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8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689254"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SITI NUOVI NEL MESE DI NOVEMBRE 2018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9824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0" i="0" dirty="0" err="1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Nessuno</a:t>
                      </a:r>
                      <a:endParaRPr lang="de-DE" sz="1800" b="0" i="0" dirty="0" smtClean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98249">
                <a:tc>
                  <a:txBody>
                    <a:bodyPr/>
                    <a:lstStyle/>
                    <a:p>
                      <a:pPr algn="ctr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Rechteck 4"/>
          <p:cNvSpPr/>
          <p:nvPr/>
        </p:nvSpPr>
        <p:spPr>
          <a:xfrm rot="5400000">
            <a:off x="5755297" y="-1265596"/>
            <a:ext cx="720000" cy="1072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900" dirty="0">
              <a:solidFill>
                <a:srgbClr val="1DAC3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7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3170291"/>
              </p:ext>
            </p:extLst>
          </p:nvPr>
        </p:nvGraphicFramePr>
        <p:xfrm>
          <a:off x="737850" y="3738404"/>
          <a:ext cx="10728000" cy="2484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8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689254"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SITI CHIUSI NEL MESE DI NOVEMBRE 2018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98249">
                <a:tc>
                  <a:txBody>
                    <a:bodyPr/>
                    <a:lstStyle/>
                    <a:p>
                      <a:pPr algn="ctr"/>
                      <a:r>
                        <a:rPr lang="de-DE" sz="1800" b="0" i="0" dirty="0" smtClean="0">
                          <a:solidFill>
                            <a:srgbClr val="000000"/>
                          </a:solidFill>
                          <a:latin typeface="Arial  "/>
                          <a:cs typeface="Arial"/>
                        </a:rPr>
                        <a:t>www.gioia.it</a:t>
                      </a:r>
                      <a:endParaRPr lang="de-DE" sz="1800" b="0" i="0" dirty="0">
                        <a:solidFill>
                          <a:srgbClr val="000000"/>
                        </a:solidFill>
                        <a:latin typeface="Arial  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2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464347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1459819" y="58845"/>
            <a:ext cx="9272362" cy="438427"/>
          </a:xfrm>
        </p:spPr>
        <p:txBody>
          <a:bodyPr/>
          <a:lstStyle/>
          <a:p>
            <a:r>
              <a:rPr lang="it-IT" i="1" dirty="0" smtClean="0"/>
              <a:t>INVESTIMENTI PUBBLICITARI in migliaia di euro per DEVICE/STRUMENTO</a:t>
            </a:r>
            <a:endParaRPr lang="it-IT" i="1" dirty="0"/>
          </a:p>
        </p:txBody>
      </p:sp>
      <p:graphicFrame>
        <p:nvGraphicFramePr>
          <p:cNvPr id="7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0127194"/>
              </p:ext>
            </p:extLst>
          </p:nvPr>
        </p:nvGraphicFramePr>
        <p:xfrm>
          <a:off x="153845" y="507729"/>
          <a:ext cx="8075119" cy="5525837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000000">
                        <a:tint val="50000"/>
                        <a:satMod val="300000"/>
                      </a:srgbClr>
                    </a:gs>
                    <a:gs pos="35000">
                      <a:srgbClr val="000000">
                        <a:tint val="37000"/>
                        <a:satMod val="300000"/>
                      </a:srgbClr>
                    </a:gs>
                    <a:gs pos="100000">
                      <a:srgbClr val="00000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101065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8800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0095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737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3938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14047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820588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3882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958368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830603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</a:tblGrid>
              <a:tr h="417902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3" marR="45723" marT="45718" marB="45718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DESKTOP/TABLET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SMARTPHONE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SMART TV/CONS.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04277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69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Gennaio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20.577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-8,2%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6.022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25,4%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-48,5%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26.619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409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Febbraio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27.514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7.891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22,7%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35.473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Marzo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32.256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10.130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22,1%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147,0%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42.487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11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Aprile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29.077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-0,9%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10.486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41,9%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-59,1%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39.617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Maggio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32.257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-9,5%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10.674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23,8%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-20,2%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42.997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656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Giugno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32.802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10.706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38,2%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-72,3%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43.542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Luglio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24.656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8.744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42,0%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33.440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Agosto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13.329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-8,1%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5.300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20,7%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132,2%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18.644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Settembre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30.096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-5,1%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10.715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32,9%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59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-27,4%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40.870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960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Ottobre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35.104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12.017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35,9%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166,5%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47.262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38.534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-0,2%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14.095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42,4%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267,5%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52.764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8,7%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3684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316.201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-1,9%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106.779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32,4%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733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5,6%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423.713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5,0%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10" name="Segnaposto numero diapositiva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3</a:t>
            </a:fld>
            <a:endParaRPr lang="en-US" sz="1000" dirty="0"/>
          </a:p>
        </p:txBody>
      </p:sp>
      <p:sp>
        <p:nvSpPr>
          <p:cNvPr id="20" name="Rettangolo 19"/>
          <p:cNvSpPr/>
          <p:nvPr/>
        </p:nvSpPr>
        <p:spPr>
          <a:xfrm>
            <a:off x="1288129" y="6159261"/>
            <a:ext cx="6117262" cy="626701"/>
          </a:xfrm>
          <a:prstGeom prst="rect">
            <a:avLst/>
          </a:prstGeom>
          <a:noFill/>
          <a:ln>
            <a:solidFill>
              <a:srgbClr val="5A6F90"/>
            </a:solidFill>
          </a:ln>
          <a:effectLst>
            <a:outerShdw blurRad="50800" dist="38100" dir="5400000" algn="t" rotWithShape="0">
              <a:schemeClr val="bg1">
                <a:lumMod val="75000"/>
                <a:alpha val="40000"/>
              </a:scheme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lIns="108000" tIns="36000" rIns="108000" bIns="36000" anchor="ctr">
            <a:spAutoFit/>
          </a:bodyPr>
          <a:lstStyle/>
          <a:p>
            <a:pPr algn="ctr"/>
            <a:r>
              <a:rPr lang="it-IT" sz="1200" b="1" dirty="0" smtClean="0">
                <a:cs typeface="Arial" panose="020B0604020202020204" pitchFamily="34" charset="0"/>
              </a:rPr>
              <a:t>Oltre l’80% </a:t>
            </a:r>
            <a:r>
              <a:rPr lang="it-IT" sz="1200" b="1" dirty="0">
                <a:cs typeface="Arial" panose="020B0604020202020204" pitchFamily="34" charset="0"/>
              </a:rPr>
              <a:t>delle </a:t>
            </a:r>
            <a:r>
              <a:rPr lang="it-IT" sz="1200" b="1" dirty="0" smtClean="0">
                <a:cs typeface="Arial" panose="020B0604020202020204" pitchFamily="34" charset="0"/>
              </a:rPr>
              <a:t>Aziende </a:t>
            </a:r>
            <a:r>
              <a:rPr lang="it-IT" sz="1200" b="1" dirty="0">
                <a:cs typeface="Arial" panose="020B0604020202020204" pitchFamily="34" charset="0"/>
              </a:rPr>
              <a:t>dichiaranti ha un dato </a:t>
            </a:r>
            <a:r>
              <a:rPr lang="it-IT" sz="1200" b="1" dirty="0" smtClean="0">
                <a:cs typeface="Arial" panose="020B0604020202020204" pitchFamily="34" charset="0"/>
              </a:rPr>
              <a:t>positivo nel mese di Novembre 2018 per Smartphone rispetto lo stesso mese dell’anno precedente.  </a:t>
            </a:r>
          </a:p>
          <a:p>
            <a:pPr algn="ctr"/>
            <a:r>
              <a:rPr lang="it-IT" sz="1200" b="1" dirty="0" smtClean="0">
                <a:cs typeface="Arial" panose="020B0604020202020204" pitchFamily="34" charset="0"/>
              </a:rPr>
              <a:t>La quota di investimenti su Smart Tv/Console cresce per tutte le dichiaranti.</a:t>
            </a:r>
            <a:endParaRPr lang="it-IT" sz="1200" b="1" dirty="0">
              <a:cs typeface="Arial" panose="020B0604020202020204" pitchFamily="34" charset="0"/>
            </a:endParaRPr>
          </a:p>
        </p:txBody>
      </p:sp>
      <p:grpSp>
        <p:nvGrpSpPr>
          <p:cNvPr id="3" name="Gruppo 2"/>
          <p:cNvGrpSpPr/>
          <p:nvPr/>
        </p:nvGrpSpPr>
        <p:grpSpPr>
          <a:xfrm>
            <a:off x="8397248" y="517933"/>
            <a:ext cx="3624333" cy="5835520"/>
            <a:chOff x="8397248" y="517933"/>
            <a:chExt cx="3624333" cy="5835520"/>
          </a:xfrm>
        </p:grpSpPr>
        <p:graphicFrame>
          <p:nvGraphicFramePr>
            <p:cNvPr id="17" name="Grafico 16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835706565"/>
                </p:ext>
              </p:extLst>
            </p:nvPr>
          </p:nvGraphicFramePr>
          <p:xfrm>
            <a:off x="8518667" y="517933"/>
            <a:ext cx="3419481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" name="Rettangolo 1"/>
            <p:cNvSpPr/>
            <p:nvPr/>
          </p:nvSpPr>
          <p:spPr>
            <a:xfrm>
              <a:off x="8513871" y="517933"/>
              <a:ext cx="3456000" cy="2808000"/>
            </a:xfrm>
            <a:prstGeom prst="rect">
              <a:avLst/>
            </a:prstGeom>
            <a:noFill/>
            <a:ln>
              <a:solidFill>
                <a:srgbClr val="5A6F90"/>
              </a:solidFill>
            </a:ln>
            <a:effectLst>
              <a:outerShdw blurRad="50800" dist="38100" dir="5400000" algn="t" rotWithShape="0">
                <a:schemeClr val="bg1">
                  <a:lumMod val="75000"/>
                  <a:alpha val="40000"/>
                </a:schemeClr>
              </a:outerShdw>
            </a:effectLst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wrap="square" lIns="108000" tIns="108000" rIns="108000" bIns="108000">
              <a:spAutoFit/>
            </a:bodyPr>
            <a:lstStyle/>
            <a:p>
              <a:pPr algn="just"/>
              <a:endParaRPr lang="it-IT" sz="13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13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CasellaDiTesto 1"/>
            <p:cNvSpPr txBox="1"/>
            <p:nvPr/>
          </p:nvSpPr>
          <p:spPr>
            <a:xfrm>
              <a:off x="9213437" y="1345767"/>
              <a:ext cx="49658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it-IT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0,3</a:t>
              </a:r>
              <a:r>
                <a:rPr lang="it-IT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%</a:t>
              </a:r>
              <a:endParaRPr lang="it-I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5" name="CasellaDiTesto 1"/>
            <p:cNvSpPr txBox="1"/>
            <p:nvPr/>
          </p:nvSpPr>
          <p:spPr>
            <a:xfrm>
              <a:off x="10826955" y="1260524"/>
              <a:ext cx="49658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it-IT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0,1%</a:t>
              </a:r>
              <a:endParaRPr lang="it-I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6" name="Rettangolo 15"/>
            <p:cNvSpPr/>
            <p:nvPr/>
          </p:nvSpPr>
          <p:spPr>
            <a:xfrm>
              <a:off x="10282148" y="3435693"/>
              <a:ext cx="1656000" cy="2808000"/>
            </a:xfrm>
            <a:prstGeom prst="rect">
              <a:avLst/>
            </a:prstGeom>
            <a:noFill/>
            <a:ln>
              <a:solidFill>
                <a:srgbClr val="5A6F90"/>
              </a:solidFill>
            </a:ln>
            <a:effectLst>
              <a:outerShdw blurRad="50800" dist="38100" dir="5400000" algn="t" rotWithShape="0">
                <a:schemeClr val="bg1">
                  <a:lumMod val="75000"/>
                  <a:alpha val="40000"/>
                </a:schemeClr>
              </a:outerShdw>
            </a:effectLst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wrap="square" lIns="108000" tIns="108000" rIns="108000" bIns="108000">
              <a:spAutoFit/>
            </a:bodyPr>
            <a:lstStyle/>
            <a:p>
              <a:pPr algn="just"/>
              <a:endParaRPr lang="it-IT" sz="13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13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Rettangolo 17"/>
            <p:cNvSpPr/>
            <p:nvPr/>
          </p:nvSpPr>
          <p:spPr>
            <a:xfrm>
              <a:off x="8518667" y="3442950"/>
              <a:ext cx="1656000" cy="2808000"/>
            </a:xfrm>
            <a:prstGeom prst="rect">
              <a:avLst/>
            </a:prstGeom>
            <a:noFill/>
            <a:ln>
              <a:solidFill>
                <a:srgbClr val="5A6F90"/>
              </a:solidFill>
            </a:ln>
            <a:effectLst>
              <a:outerShdw blurRad="50800" dist="38100" dir="5400000" algn="t" rotWithShape="0">
                <a:schemeClr val="bg1">
                  <a:lumMod val="75000"/>
                  <a:alpha val="40000"/>
                </a:schemeClr>
              </a:outerShdw>
            </a:effectLst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wrap="square" lIns="108000" tIns="108000" rIns="108000" bIns="108000">
              <a:spAutoFit/>
            </a:bodyPr>
            <a:lstStyle/>
            <a:p>
              <a:pPr algn="just"/>
              <a:endParaRPr lang="it-IT" sz="13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13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19" name="Grafico 18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028005317"/>
                </p:ext>
              </p:extLst>
            </p:nvPr>
          </p:nvGraphicFramePr>
          <p:xfrm>
            <a:off x="8397248" y="3489266"/>
            <a:ext cx="1898838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21" name="Grafico 20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267250881"/>
                </p:ext>
              </p:extLst>
            </p:nvPr>
          </p:nvGraphicFramePr>
          <p:xfrm>
            <a:off x="10128908" y="3489266"/>
            <a:ext cx="1892673" cy="286418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62089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 build="p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1459819" y="45720"/>
            <a:ext cx="9272362" cy="438427"/>
          </a:xfrm>
        </p:spPr>
        <p:txBody>
          <a:bodyPr/>
          <a:lstStyle/>
          <a:p>
            <a:r>
              <a:rPr lang="it-IT" i="1" dirty="0" smtClean="0"/>
              <a:t>INVESTIMENTI PUBBLICITARI in migliaia di euro per FRUIZIONE</a:t>
            </a:r>
          </a:p>
        </p:txBody>
      </p:sp>
      <p:graphicFrame>
        <p:nvGraphicFramePr>
          <p:cNvPr id="7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3766252"/>
              </p:ext>
            </p:extLst>
          </p:nvPr>
        </p:nvGraphicFramePr>
        <p:xfrm>
          <a:off x="371830" y="713066"/>
          <a:ext cx="6917388" cy="5425615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000000">
                        <a:tint val="50000"/>
                        <a:satMod val="300000"/>
                      </a:srgbClr>
                    </a:gs>
                    <a:gs pos="35000">
                      <a:srgbClr val="000000">
                        <a:tint val="37000"/>
                        <a:satMod val="300000"/>
                      </a:srgbClr>
                    </a:gs>
                    <a:gs pos="100000">
                      <a:srgbClr val="00000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109319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2496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2496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2496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2496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5298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056078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915296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</a:tblGrid>
              <a:tr h="417902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3" marR="45723" marT="45718" marB="45718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BROWSING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APP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04277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69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Gennaio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25.344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1.274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68,3%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26.619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409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Febbraio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33.961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1.512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78,2%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35.473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Marzo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41.032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1.455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37,2%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42.487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11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Aprile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37.875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1.743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64,9%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39.617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Maggio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41.235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1.762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39,6%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42.997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656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Giugno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41.480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2.062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109,7%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43.542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Luglio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31.590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12,2%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1.850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116,4%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33.440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Agosto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17.850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794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39,9%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18.644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Settembre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39.246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1.623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44,2%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40.870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960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Ottobre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45.043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2.219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51,9%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47.262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50.177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6,6%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2.587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73,4%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52.764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8,7%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3684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404.833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18.881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64,6%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423.713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5,0%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4</a:t>
            </a:fld>
            <a:endParaRPr lang="en-US" sz="1000" dirty="0"/>
          </a:p>
        </p:txBody>
      </p:sp>
      <p:grpSp>
        <p:nvGrpSpPr>
          <p:cNvPr id="6" name="Gruppo 5"/>
          <p:cNvGrpSpPr/>
          <p:nvPr/>
        </p:nvGrpSpPr>
        <p:grpSpPr>
          <a:xfrm>
            <a:off x="7498789" y="570027"/>
            <a:ext cx="4549737" cy="5709450"/>
            <a:chOff x="7498789" y="570027"/>
            <a:chExt cx="4549737" cy="5709450"/>
          </a:xfrm>
        </p:grpSpPr>
        <p:grpSp>
          <p:nvGrpSpPr>
            <p:cNvPr id="5" name="Gruppo 4"/>
            <p:cNvGrpSpPr/>
            <p:nvPr/>
          </p:nvGrpSpPr>
          <p:grpSpPr>
            <a:xfrm>
              <a:off x="7498789" y="613183"/>
              <a:ext cx="4549737" cy="5666294"/>
              <a:chOff x="7498789" y="841782"/>
              <a:chExt cx="4549737" cy="5666294"/>
            </a:xfrm>
          </p:grpSpPr>
          <p:sp>
            <p:nvSpPr>
              <p:cNvPr id="9" name="Rettangolo 8"/>
              <p:cNvSpPr/>
              <p:nvPr/>
            </p:nvSpPr>
            <p:spPr>
              <a:xfrm>
                <a:off x="7512526" y="3323710"/>
                <a:ext cx="4536000" cy="1726215"/>
              </a:xfrm>
              <a:prstGeom prst="rect">
                <a:avLst/>
              </a:prstGeom>
              <a:noFill/>
              <a:ln>
                <a:solidFill>
                  <a:srgbClr val="5A6F90"/>
                </a:solidFill>
              </a:ln>
              <a:effectLst>
                <a:outerShdw blurRad="50800" dist="38100" dir="5400000" algn="t" rotWithShape="0">
                  <a:schemeClr val="bg1">
                    <a:lumMod val="75000"/>
                    <a:alpha val="40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wrap="square" lIns="108000" tIns="108000" rIns="108000" bIns="108000">
                <a:spAutoFit/>
              </a:bodyPr>
              <a:lstStyle/>
              <a:p>
                <a:pPr algn="just"/>
                <a:r>
                  <a:rPr lang="it-IT" sz="1300" b="1" dirty="0" smtClean="0">
                    <a:solidFill>
                      <a:srgbClr val="FFC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BROWSING</a:t>
                </a: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endParaRPr>
              </a:p>
              <a:p>
                <a:pPr marL="285750" indent="-285750" algn="just">
                  <a:buFont typeface="Wingdings" panose="05000000000000000000" pitchFamily="2" charset="2"/>
                  <a:buChar char="ü"/>
                </a:pPr>
                <a:r>
                  <a:rPr lang="it-IT" sz="1300" dirty="0" smtClean="0">
                    <a:cs typeface="Arial" panose="020B0604020202020204" pitchFamily="34" charset="0"/>
                  </a:rPr>
                  <a:t>Il</a:t>
                </a:r>
                <a:r>
                  <a:rPr lang="it-IT" sz="1300" b="1" dirty="0" smtClean="0">
                    <a:cs typeface="Arial" panose="020B0604020202020204" pitchFamily="34" charset="0"/>
                  </a:rPr>
                  <a:t> 76% </a:t>
                </a:r>
                <a:r>
                  <a:rPr lang="it-IT" sz="1300" dirty="0">
                    <a:cs typeface="Arial" panose="020B0604020202020204" pitchFamily="34" charset="0"/>
                  </a:rPr>
                  <a:t>dell’erogato è generato da</a:t>
                </a:r>
                <a:r>
                  <a:rPr lang="it-IT" sz="1300" b="1" dirty="0">
                    <a:cs typeface="Arial" panose="020B0604020202020204" pitchFamily="34" charset="0"/>
                  </a:rPr>
                  <a:t> </a:t>
                </a:r>
                <a:r>
                  <a:rPr lang="it-IT" sz="1300" b="1" dirty="0" smtClean="0">
                    <a:cs typeface="Arial" panose="020B0604020202020204" pitchFamily="34" charset="0"/>
                  </a:rPr>
                  <a:t>Desktop/Tablet </a:t>
                </a:r>
                <a:r>
                  <a:rPr lang="it-IT" sz="1300" dirty="0" smtClean="0">
                    <a:cs typeface="Arial" panose="020B0604020202020204" pitchFamily="34" charset="0"/>
                  </a:rPr>
                  <a:t>(81% a novembre 2017) ed il restante </a:t>
                </a:r>
                <a:r>
                  <a:rPr lang="it-IT" sz="1300" b="1" dirty="0" smtClean="0">
                    <a:cs typeface="Arial" panose="020B0604020202020204" pitchFamily="34" charset="0"/>
                  </a:rPr>
                  <a:t>24%</a:t>
                </a:r>
                <a:r>
                  <a:rPr lang="it-IT" sz="1300" dirty="0" smtClean="0">
                    <a:cs typeface="Arial" panose="020B0604020202020204" pitchFamily="34" charset="0"/>
                  </a:rPr>
                  <a:t> da </a:t>
                </a:r>
                <a:r>
                  <a:rPr lang="it-IT" sz="1300" b="1" dirty="0" smtClean="0">
                    <a:cs typeface="Arial" panose="020B0604020202020204" pitchFamily="34" charset="0"/>
                  </a:rPr>
                  <a:t>Smartphone</a:t>
                </a:r>
                <a:r>
                  <a:rPr lang="it-IT" sz="1300" dirty="0" smtClean="0">
                    <a:cs typeface="Arial" panose="020B0604020202020204" pitchFamily="34" charset="0"/>
                  </a:rPr>
                  <a:t> (19% a novembre 2017)</a:t>
                </a:r>
                <a:endParaRPr lang="it-IT" sz="1300" dirty="0">
                  <a:cs typeface="Arial" panose="020B0604020202020204" pitchFamily="34" charset="0"/>
                </a:endParaRPr>
              </a:p>
              <a:p>
                <a:pPr algn="just"/>
                <a:endParaRPr lang="it-IT" sz="500" dirty="0" smtClean="0">
                  <a:solidFill>
                    <a:srgbClr val="FF0000"/>
                  </a:solidFill>
                  <a:latin typeface="+mj-lt"/>
                  <a:cs typeface="Arial" panose="020B0604020202020204" pitchFamily="34" charset="0"/>
                </a:endParaRPr>
              </a:p>
              <a:p>
                <a:pPr marL="285750" indent="-285750" algn="just">
                  <a:buFont typeface="Wingdings" panose="05000000000000000000" pitchFamily="2" charset="2"/>
                  <a:buChar char="ü"/>
                </a:pPr>
                <a:r>
                  <a:rPr lang="it-IT" sz="1300" dirty="0" smtClean="0">
                    <a:latin typeface="+mj-lt"/>
                    <a:cs typeface="Arial" panose="020B0604020202020204" pitchFamily="34" charset="0"/>
                  </a:rPr>
                  <a:t>Il </a:t>
                </a:r>
                <a:r>
                  <a:rPr lang="it-IT" sz="1300" b="1" dirty="0" smtClean="0">
                    <a:latin typeface="+mj-lt"/>
                    <a:cs typeface="Arial" panose="020B0604020202020204" pitchFamily="34" charset="0"/>
                  </a:rPr>
                  <a:t>58% è erogato su Banner </a:t>
                </a:r>
                <a:r>
                  <a:rPr lang="it-IT" sz="1300" dirty="0" smtClean="0">
                    <a:latin typeface="+mj-lt"/>
                    <a:cs typeface="Arial" panose="020B0604020202020204" pitchFamily="34" charset="0"/>
                  </a:rPr>
                  <a:t>(allineato a novembre 2017) e </a:t>
                </a:r>
                <a:r>
                  <a:rPr lang="it-IT" sz="500" dirty="0" smtClean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it-IT" sz="1300" dirty="0" smtClean="0">
                    <a:cs typeface="Arial" panose="020B0604020202020204" pitchFamily="34" charset="0"/>
                  </a:rPr>
                  <a:t>il </a:t>
                </a:r>
                <a:r>
                  <a:rPr lang="it-IT" sz="1300" b="1" dirty="0" smtClean="0">
                    <a:cs typeface="Arial" panose="020B0604020202020204" pitchFamily="34" charset="0"/>
                  </a:rPr>
                  <a:t>22% su Video </a:t>
                </a:r>
                <a:r>
                  <a:rPr lang="it-IT" sz="1300" dirty="0" smtClean="0">
                    <a:cs typeface="Arial" panose="020B0604020202020204" pitchFamily="34" charset="0"/>
                  </a:rPr>
                  <a:t>(26% a novembre 2017)</a:t>
                </a:r>
                <a:endParaRPr lang="it-IT" sz="1300" b="1" dirty="0" smtClean="0"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0000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10" name="Rettangolo 9"/>
              <p:cNvSpPr/>
              <p:nvPr/>
            </p:nvSpPr>
            <p:spPr>
              <a:xfrm>
                <a:off x="7512526" y="5135805"/>
                <a:ext cx="4536000" cy="1372271"/>
              </a:xfrm>
              <a:prstGeom prst="rect">
                <a:avLst/>
              </a:prstGeom>
              <a:noFill/>
              <a:ln>
                <a:solidFill>
                  <a:srgbClr val="5A6F90"/>
                </a:solidFill>
              </a:ln>
              <a:effectLst>
                <a:outerShdw blurRad="50800" dist="38100" dir="5400000" algn="t" rotWithShape="0">
                  <a:schemeClr val="bg1">
                    <a:lumMod val="75000"/>
                    <a:alpha val="40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wrap="square" lIns="108000" tIns="108000" rIns="108000" bIns="108000">
                <a:spAutoFit/>
              </a:bodyPr>
              <a:lstStyle/>
              <a:p>
                <a:pPr algn="just"/>
                <a:r>
                  <a:rPr lang="it-IT" sz="1300" b="1" dirty="0" smtClean="0">
                    <a:solidFill>
                      <a:srgbClr val="FFC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APP</a:t>
                </a:r>
              </a:p>
              <a:p>
                <a:pPr marL="285750" indent="-285750" algn="just">
                  <a:buFont typeface="Wingdings" panose="05000000000000000000" pitchFamily="2" charset="2"/>
                  <a:buChar char="ü"/>
                </a:pPr>
                <a:endParaRPr lang="it-IT" sz="500" b="1" dirty="0" smtClean="0">
                  <a:solidFill>
                    <a:srgbClr val="FF0000"/>
                  </a:solidFill>
                  <a:cs typeface="Arial" panose="020B0604020202020204" pitchFamily="34" charset="0"/>
                </a:endParaRPr>
              </a:p>
              <a:p>
                <a:pPr marL="285750" indent="-285750" algn="just">
                  <a:buFont typeface="Wingdings" panose="05000000000000000000" pitchFamily="2" charset="2"/>
                  <a:buChar char="ü"/>
                </a:pPr>
                <a:r>
                  <a:rPr lang="it-IT" sz="1300" dirty="0" smtClean="0">
                    <a:cs typeface="Arial" panose="020B0604020202020204" pitchFamily="34" charset="0"/>
                  </a:rPr>
                  <a:t>Il dato di novembre è positivo per il </a:t>
                </a:r>
                <a:r>
                  <a:rPr lang="it-IT" sz="1300" b="1" dirty="0" smtClean="0">
                    <a:cs typeface="Arial" panose="020B0604020202020204" pitchFamily="34" charset="0"/>
                  </a:rPr>
                  <a:t>50%</a:t>
                </a:r>
                <a:r>
                  <a:rPr lang="it-IT" sz="1300" dirty="0" smtClean="0">
                    <a:cs typeface="Arial" panose="020B0604020202020204" pitchFamily="34" charset="0"/>
                  </a:rPr>
                  <a:t> delle Aziende dichiaranti</a:t>
                </a:r>
                <a:endParaRPr lang="it-IT" sz="1300" dirty="0">
                  <a:cs typeface="Arial" panose="020B0604020202020204" pitchFamily="34" charset="0"/>
                </a:endParaRPr>
              </a:p>
              <a:p>
                <a:pPr algn="just"/>
                <a:endParaRPr lang="it-IT" sz="500" dirty="0">
                  <a:solidFill>
                    <a:srgbClr val="FF0000"/>
                  </a:solidFill>
                  <a:cs typeface="Arial" panose="020B0604020202020204" pitchFamily="34" charset="0"/>
                </a:endParaRPr>
              </a:p>
              <a:p>
                <a:pPr marL="285750" indent="-285750" algn="just">
                  <a:buFont typeface="Wingdings" panose="05000000000000000000" pitchFamily="2" charset="2"/>
                  <a:buChar char="ü"/>
                </a:pPr>
                <a:r>
                  <a:rPr lang="it-IT" sz="1300" dirty="0" smtClean="0">
                    <a:cs typeface="Arial" panose="020B0604020202020204" pitchFamily="34" charset="0"/>
                  </a:rPr>
                  <a:t>Il </a:t>
                </a:r>
                <a:r>
                  <a:rPr lang="it-IT" sz="1300" b="1" dirty="0" smtClean="0">
                    <a:cs typeface="Arial" panose="020B0604020202020204" pitchFamily="34" charset="0"/>
                  </a:rPr>
                  <a:t>42% </a:t>
                </a:r>
                <a:r>
                  <a:rPr lang="it-IT" sz="1300" dirty="0" smtClean="0">
                    <a:cs typeface="Arial" panose="020B0604020202020204" pitchFamily="34" charset="0"/>
                  </a:rPr>
                  <a:t>è erogato su </a:t>
                </a:r>
                <a:r>
                  <a:rPr lang="it-IT" sz="1300" b="1" dirty="0" smtClean="0">
                    <a:cs typeface="Arial" panose="020B0604020202020204" pitchFamily="34" charset="0"/>
                  </a:rPr>
                  <a:t>Banner </a:t>
                </a:r>
                <a:r>
                  <a:rPr lang="it-IT" sz="1300" dirty="0" smtClean="0">
                    <a:cs typeface="Arial" panose="020B0604020202020204" pitchFamily="34" charset="0"/>
                  </a:rPr>
                  <a:t>(48% a novembre 2017) e il </a:t>
                </a:r>
                <a:r>
                  <a:rPr lang="it-IT" sz="1300" b="1" dirty="0" smtClean="0">
                    <a:cs typeface="Arial" panose="020B0604020202020204" pitchFamily="34" charset="0"/>
                  </a:rPr>
                  <a:t>53%</a:t>
                </a:r>
                <a:r>
                  <a:rPr lang="it-IT" sz="1300" dirty="0" smtClean="0">
                    <a:cs typeface="Arial" panose="020B0604020202020204" pitchFamily="34" charset="0"/>
                  </a:rPr>
                  <a:t> su </a:t>
                </a:r>
                <a:r>
                  <a:rPr lang="it-IT" sz="1300" b="1" dirty="0" smtClean="0">
                    <a:cs typeface="Arial" panose="020B0604020202020204" pitchFamily="34" charset="0"/>
                  </a:rPr>
                  <a:t>Video</a:t>
                </a:r>
                <a:r>
                  <a:rPr lang="it-IT" sz="1300" dirty="0" smtClean="0">
                    <a:cs typeface="Arial" panose="020B0604020202020204" pitchFamily="34" charset="0"/>
                  </a:rPr>
                  <a:t> (</a:t>
                </a:r>
                <a:r>
                  <a:rPr lang="it-IT" sz="1300" dirty="0">
                    <a:cs typeface="Arial" panose="020B0604020202020204" pitchFamily="34" charset="0"/>
                  </a:rPr>
                  <a:t>4</a:t>
                </a:r>
                <a:r>
                  <a:rPr lang="it-IT" sz="1300" dirty="0" smtClean="0">
                    <a:cs typeface="Arial" panose="020B0604020202020204" pitchFamily="34" charset="0"/>
                  </a:rPr>
                  <a:t>8% a novembre 2017)</a:t>
                </a:r>
                <a:endParaRPr lang="it-IT" sz="500" b="1" dirty="0">
                  <a:cs typeface="Arial" panose="020B0604020202020204" pitchFamily="34" charset="0"/>
                </a:endParaRPr>
              </a:p>
            </p:txBody>
          </p:sp>
          <p:sp>
            <p:nvSpPr>
              <p:cNvPr id="15" name="Rettangolo 14"/>
              <p:cNvSpPr/>
              <p:nvPr/>
            </p:nvSpPr>
            <p:spPr>
              <a:xfrm>
                <a:off x="7498789" y="841782"/>
                <a:ext cx="4536000" cy="2376000"/>
              </a:xfrm>
              <a:prstGeom prst="rect">
                <a:avLst/>
              </a:prstGeom>
              <a:noFill/>
              <a:ln>
                <a:solidFill>
                  <a:srgbClr val="5A6F90"/>
                </a:solidFill>
              </a:ln>
              <a:effectLst>
                <a:outerShdw blurRad="50800" dist="38100" dir="5400000" algn="t" rotWithShape="0">
                  <a:schemeClr val="bg1">
                    <a:lumMod val="75000"/>
                    <a:alpha val="40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wrap="square" lIns="108000" tIns="108000" rIns="108000" bIns="108000">
                <a:spAutoFit/>
              </a:bodyPr>
              <a:lstStyle/>
              <a:p>
                <a:pPr algn="just"/>
                <a:endParaRPr lang="it-IT" sz="13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13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aphicFrame>
          <p:nvGraphicFramePr>
            <p:cNvPr id="11" name="Grafico 10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242001120"/>
                </p:ext>
              </p:extLst>
            </p:nvPr>
          </p:nvGraphicFramePr>
          <p:xfrm>
            <a:off x="7498789" y="570027"/>
            <a:ext cx="4536000" cy="267755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742917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1211580" y="45607"/>
            <a:ext cx="9768840" cy="438427"/>
          </a:xfrm>
        </p:spPr>
        <p:txBody>
          <a:bodyPr/>
          <a:lstStyle/>
          <a:p>
            <a:r>
              <a:rPr lang="it-IT" i="1" dirty="0"/>
              <a:t>INVESTIMENTI PUBBLICITARI in </a:t>
            </a:r>
            <a:r>
              <a:rPr lang="it-IT" i="1" dirty="0" smtClean="0"/>
              <a:t>migliaia di euro per </a:t>
            </a:r>
            <a:r>
              <a:rPr lang="it-IT" i="1" dirty="0" err="1" smtClean="0"/>
              <a:t>MODALITà</a:t>
            </a:r>
            <a:r>
              <a:rPr lang="it-IT" i="1" dirty="0" smtClean="0"/>
              <a:t> DI VENDITA</a:t>
            </a:r>
            <a:endParaRPr lang="it-IT" i="1" dirty="0"/>
          </a:p>
        </p:txBody>
      </p:sp>
      <p:graphicFrame>
        <p:nvGraphicFramePr>
          <p:cNvPr id="5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0149485"/>
              </p:ext>
            </p:extLst>
          </p:nvPr>
        </p:nvGraphicFramePr>
        <p:xfrm>
          <a:off x="336885" y="834190"/>
          <a:ext cx="8106855" cy="5530661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000000">
                        <a:tint val="50000"/>
                        <a:satMod val="300000"/>
                      </a:srgbClr>
                    </a:gs>
                    <a:gs pos="35000">
                      <a:srgbClr val="000000">
                        <a:tint val="37000"/>
                        <a:satMod val="300000"/>
                      </a:srgbClr>
                    </a:gs>
                    <a:gs pos="100000">
                      <a:srgbClr val="00000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102669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3862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4295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2136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2136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82136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68086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37015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930462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898934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</a:tblGrid>
              <a:tr h="468801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3" marR="45723" marT="45718" marB="45718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IMPRESSION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TEMPO 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PERFORMANCE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19" marR="45719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45719" marR="45719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04277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1" marR="45721" marT="45700" marB="457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69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Gennaio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19.970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4.424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2.225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26.619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409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Febbraio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25.331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7.598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18,9%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2.545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21,6%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35.473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Marzo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31.180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8.067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3.239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19,8%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42.487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977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Aprile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28.978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5,6%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7.727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12,0%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2.912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39.617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Maggio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30.942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-5,7%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8.532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3.523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25,0%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42.997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656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Giugno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30.241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10.320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21,7%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2.980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23,4%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43.542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Luglio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24.625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17,1%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5.861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2.954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33,0%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33.440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Agosto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13.599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2.884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-7,4%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2.161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27,8%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18.644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Settembre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30.265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7.529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3.075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33,3%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40.870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Ottobre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35.552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8.244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3.467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64,1%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47.262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38.706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9.065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4.993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39,7%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52.764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8,7%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3684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309.390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80.250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34.073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28,0%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423.713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5,0%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5</a:t>
            </a:fld>
            <a:endParaRPr lang="en-US" sz="1000" dirty="0"/>
          </a:p>
        </p:txBody>
      </p:sp>
      <p:grpSp>
        <p:nvGrpSpPr>
          <p:cNvPr id="6" name="Gruppo 5"/>
          <p:cNvGrpSpPr/>
          <p:nvPr/>
        </p:nvGrpSpPr>
        <p:grpSpPr>
          <a:xfrm>
            <a:off x="8654551" y="741636"/>
            <a:ext cx="3174908" cy="5604989"/>
            <a:chOff x="8654551" y="486143"/>
            <a:chExt cx="3174908" cy="5604989"/>
          </a:xfrm>
        </p:grpSpPr>
        <p:sp>
          <p:nvSpPr>
            <p:cNvPr id="8" name="Rettangolo 7"/>
            <p:cNvSpPr/>
            <p:nvPr/>
          </p:nvSpPr>
          <p:spPr>
            <a:xfrm>
              <a:off x="8661459" y="3368637"/>
              <a:ext cx="3168000" cy="1172217"/>
            </a:xfrm>
            <a:prstGeom prst="rect">
              <a:avLst/>
            </a:prstGeom>
            <a:noFill/>
            <a:ln>
              <a:solidFill>
                <a:srgbClr val="5A6F90"/>
              </a:solidFill>
            </a:ln>
            <a:effectLst>
              <a:outerShdw blurRad="50800" dist="38100" dir="5400000" algn="t" rotWithShape="0">
                <a:schemeClr val="bg1">
                  <a:lumMod val="75000"/>
                  <a:alpha val="40000"/>
                </a:schemeClr>
              </a:outerShdw>
            </a:effectLst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wrap="square" lIns="108000" tIns="108000" rIns="108000" bIns="108000">
              <a:spAutoFit/>
            </a:bodyPr>
            <a:lstStyle/>
            <a:p>
              <a:pPr algn="just"/>
              <a:r>
                <a:rPr lang="it-IT" sz="13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IMPRESSION</a:t>
              </a: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indent="-285750" algn="just">
                <a:buFont typeface="Wingdings" panose="05000000000000000000" pitchFamily="2" charset="2"/>
                <a:buChar char="ü"/>
              </a:pPr>
              <a:endParaRPr lang="it-IT" sz="500" dirty="0" smtClean="0">
                <a:solidFill>
                  <a:srgbClr val="FF0000"/>
                </a:solidFill>
                <a:cs typeface="Arial" panose="020B0604020202020204" pitchFamily="34" charset="0"/>
              </a:endParaRPr>
            </a:p>
            <a:p>
              <a:pPr algn="just"/>
              <a:r>
                <a:rPr lang="it-IT" sz="1300" dirty="0" smtClean="0">
                  <a:cs typeface="Arial" panose="020B0604020202020204" pitchFamily="34" charset="0"/>
                </a:rPr>
                <a:t>Il </a:t>
              </a:r>
              <a:r>
                <a:rPr lang="it-IT" sz="1300" b="1" dirty="0" smtClean="0">
                  <a:cs typeface="Arial" panose="020B0604020202020204" pitchFamily="34" charset="0"/>
                </a:rPr>
                <a:t>60% </a:t>
              </a:r>
              <a:r>
                <a:rPr lang="it-IT" sz="1300" dirty="0" smtClean="0">
                  <a:cs typeface="Arial" panose="020B0604020202020204" pitchFamily="34" charset="0"/>
                </a:rPr>
                <a:t>delle </a:t>
              </a:r>
              <a:r>
                <a:rPr lang="it-IT" sz="1300" dirty="0">
                  <a:cs typeface="Arial" panose="020B0604020202020204" pitchFamily="34" charset="0"/>
                </a:rPr>
                <a:t>Concessionarie dichiara un</a:t>
              </a:r>
              <a:r>
                <a:rPr lang="it-IT" sz="1300" b="1" dirty="0">
                  <a:cs typeface="Arial" panose="020B0604020202020204" pitchFamily="34" charset="0"/>
                </a:rPr>
                <a:t> dato </a:t>
              </a:r>
              <a:r>
                <a:rPr lang="it-IT" sz="1300" b="1" dirty="0" smtClean="0">
                  <a:cs typeface="Arial" panose="020B0604020202020204" pitchFamily="34" charset="0"/>
                </a:rPr>
                <a:t>più alto rispetto allo stesso mese dell’anno precedente</a:t>
              </a:r>
              <a:endParaRPr lang="it-IT" sz="500" dirty="0" smtClean="0"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9" name="Rettangolo 8"/>
            <p:cNvSpPr/>
            <p:nvPr/>
          </p:nvSpPr>
          <p:spPr>
            <a:xfrm>
              <a:off x="8661459" y="4626528"/>
              <a:ext cx="3168000" cy="1464604"/>
            </a:xfrm>
            <a:prstGeom prst="rect">
              <a:avLst/>
            </a:prstGeom>
            <a:noFill/>
            <a:ln>
              <a:solidFill>
                <a:srgbClr val="5A6F90"/>
              </a:solidFill>
            </a:ln>
            <a:effectLst>
              <a:outerShdw blurRad="50800" dist="38100" dir="5400000" algn="t" rotWithShape="0">
                <a:schemeClr val="bg1">
                  <a:lumMod val="75000"/>
                  <a:alpha val="40000"/>
                </a:schemeClr>
              </a:outerShdw>
            </a:effectLst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wrap="square" lIns="108000" tIns="108000" rIns="108000" bIns="108000">
              <a:spAutoFit/>
            </a:bodyPr>
            <a:lstStyle/>
            <a:p>
              <a:pPr algn="just"/>
              <a:r>
                <a:rPr lang="it-IT" sz="14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PERFORMANCE</a:t>
              </a:r>
            </a:p>
            <a:p>
              <a:pPr algn="just"/>
              <a:endParaRPr lang="it-IT" sz="500" b="1" dirty="0" smtClean="0">
                <a:solidFill>
                  <a:srgbClr val="FF0000"/>
                </a:solidFill>
                <a:latin typeface="+mj-lt"/>
                <a:cs typeface="Arial" panose="020B0604020202020204" pitchFamily="34" charset="0"/>
              </a:endParaRPr>
            </a:p>
            <a:p>
              <a:pPr algn="just"/>
              <a:endParaRPr lang="it-IT" sz="5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endParaRPr>
            </a:p>
            <a:p>
              <a:pPr algn="just"/>
              <a:r>
                <a:rPr lang="it-IT" sz="1300" b="1" dirty="0" smtClean="0">
                  <a:latin typeface="+mj-lt"/>
                  <a:cs typeface="Arial" panose="020B0604020202020204" pitchFamily="34" charset="0"/>
                </a:rPr>
                <a:t>Cala il venduto su Desktop</a:t>
              </a:r>
              <a:r>
                <a:rPr lang="it-IT" sz="1300" dirty="0" smtClean="0">
                  <a:latin typeface="+mj-lt"/>
                  <a:cs typeface="Arial" panose="020B0604020202020204" pitchFamily="34" charset="0"/>
                </a:rPr>
                <a:t> (84% a novembre 2018 verso l’88% del 2017) </a:t>
              </a:r>
              <a:r>
                <a:rPr lang="it-IT" sz="1300" b="1" dirty="0" smtClean="0">
                  <a:latin typeface="+mj-lt"/>
                  <a:cs typeface="Arial" panose="020B0604020202020204" pitchFamily="34" charset="0"/>
                </a:rPr>
                <a:t>a favore di Smartphone</a:t>
              </a:r>
              <a:r>
                <a:rPr lang="it-IT" sz="1300" dirty="0" smtClean="0">
                  <a:latin typeface="+mj-lt"/>
                  <a:cs typeface="Arial" panose="020B0604020202020204" pitchFamily="34" charset="0"/>
                </a:rPr>
                <a:t> (16% a novembre 2018 verso l’11% del 2017).</a:t>
              </a:r>
            </a:p>
            <a:p>
              <a:pPr algn="just"/>
              <a:endParaRPr lang="it-IT" sz="500" dirty="0" smtClean="0">
                <a:solidFill>
                  <a:srgbClr val="FF0000"/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7" name="Rettangolo 6"/>
            <p:cNvSpPr/>
            <p:nvPr/>
          </p:nvSpPr>
          <p:spPr>
            <a:xfrm>
              <a:off x="8654551" y="486143"/>
              <a:ext cx="3168000" cy="2808000"/>
            </a:xfrm>
            <a:prstGeom prst="rect">
              <a:avLst/>
            </a:prstGeom>
            <a:noFill/>
            <a:ln>
              <a:solidFill>
                <a:srgbClr val="5A6F90"/>
              </a:solidFill>
            </a:ln>
            <a:effectLst>
              <a:outerShdw blurRad="50800" dist="38100" dir="5400000" algn="t" rotWithShape="0">
                <a:schemeClr val="bg1">
                  <a:lumMod val="75000"/>
                  <a:alpha val="40000"/>
                </a:schemeClr>
              </a:outerShdw>
            </a:effectLst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wrap="square" lIns="108000" tIns="108000" rIns="108000" bIns="108000">
              <a:spAutoFit/>
            </a:bodyPr>
            <a:lstStyle/>
            <a:p>
              <a:pPr algn="just"/>
              <a:endParaRPr lang="it-IT" sz="13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13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11" name="Grafico 10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225718393"/>
                </p:ext>
              </p:extLst>
            </p:nvPr>
          </p:nvGraphicFramePr>
          <p:xfrm>
            <a:off x="8673470" y="584502"/>
            <a:ext cx="3149081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076431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2101936" y="172607"/>
            <a:ext cx="7968163" cy="438427"/>
          </a:xfrm>
        </p:spPr>
        <p:txBody>
          <a:bodyPr/>
          <a:lstStyle/>
          <a:p>
            <a:r>
              <a:rPr lang="it-IT" sz="1400" i="1" dirty="0" smtClean="0"/>
              <a:t>Trend STORICO modalità di vendita</a:t>
            </a:r>
          </a:p>
        </p:txBody>
      </p:sp>
      <p:sp>
        <p:nvSpPr>
          <p:cNvPr id="3" name="Rettangolo 2"/>
          <p:cNvSpPr/>
          <p:nvPr/>
        </p:nvSpPr>
        <p:spPr>
          <a:xfrm>
            <a:off x="2156346" y="520859"/>
            <a:ext cx="799578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5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 "/>
              </a:rPr>
              <a:t>Peso % degli investimenti </a:t>
            </a:r>
            <a:r>
              <a:rPr lang="it-IT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 "/>
              </a:rPr>
              <a:t>pubblicitari di ciascuna </a:t>
            </a:r>
            <a:r>
              <a:rPr lang="it-IT" sz="15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 "/>
              </a:rPr>
              <a:t>modalità di </a:t>
            </a:r>
            <a:r>
              <a:rPr lang="it-IT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 "/>
              </a:rPr>
              <a:t>vendita</a:t>
            </a:r>
            <a:endParaRPr lang="it-IT" sz="1500" i="1" dirty="0">
              <a:solidFill>
                <a:schemeClr val="tx1">
                  <a:lumMod val="75000"/>
                  <a:lumOff val="25000"/>
                </a:schemeClr>
              </a:solidFill>
              <a:latin typeface="Arial  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363071" y="6246502"/>
            <a:ext cx="1074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N.B. i valori </a:t>
            </a:r>
            <a:r>
              <a:rPr lang="it-IT" sz="1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 %  fino al 2016 sono </a:t>
            </a:r>
            <a:r>
              <a:rPr lang="it-IT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stati calcolati a partire dai dati presenti nei report consolidati dei singoli anni. </a:t>
            </a:r>
            <a:r>
              <a:rPr lang="it-IT" sz="1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Ricordiamo </a:t>
            </a:r>
            <a:r>
              <a:rPr lang="it-IT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che il perimetro </a:t>
            </a:r>
            <a:r>
              <a:rPr lang="it-IT" sz="1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delle Aziende Dichiaranti non è omogeneo per gli anni analizzati.</a:t>
            </a: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6</a:t>
            </a:fld>
            <a:endParaRPr lang="en-US" sz="1000" dirty="0"/>
          </a:p>
        </p:txBody>
      </p:sp>
      <p:graphicFrame>
        <p:nvGraphicFramePr>
          <p:cNvPr id="13" name="Grafico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0106412"/>
              </p:ext>
            </p:extLst>
          </p:nvPr>
        </p:nvGraphicFramePr>
        <p:xfrm>
          <a:off x="637716" y="1577672"/>
          <a:ext cx="5826584" cy="43299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" name="Gruppo 1"/>
          <p:cNvGrpSpPr/>
          <p:nvPr/>
        </p:nvGrpSpPr>
        <p:grpSpPr>
          <a:xfrm>
            <a:off x="6906317" y="1025882"/>
            <a:ext cx="4680000" cy="4881743"/>
            <a:chOff x="6906317" y="1025882"/>
            <a:chExt cx="4680000" cy="4881743"/>
          </a:xfrm>
        </p:grpSpPr>
        <p:sp>
          <p:nvSpPr>
            <p:cNvPr id="15" name="Rettangolo 14"/>
            <p:cNvSpPr/>
            <p:nvPr/>
          </p:nvSpPr>
          <p:spPr>
            <a:xfrm>
              <a:off x="6906317" y="1025882"/>
              <a:ext cx="4680000" cy="4881743"/>
            </a:xfrm>
            <a:prstGeom prst="rect">
              <a:avLst/>
            </a:prstGeom>
            <a:noFill/>
            <a:ln w="127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graphicFrame>
          <p:nvGraphicFramePr>
            <p:cNvPr id="12" name="Grafico 1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049122050"/>
                </p:ext>
              </p:extLst>
            </p:nvPr>
          </p:nvGraphicFramePr>
          <p:xfrm>
            <a:off x="6906317" y="1577672"/>
            <a:ext cx="4597077" cy="400629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5" name="Rettangolo 4"/>
            <p:cNvSpPr/>
            <p:nvPr/>
          </p:nvSpPr>
          <p:spPr>
            <a:xfrm>
              <a:off x="7578670" y="5556423"/>
              <a:ext cx="3528601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t-IT" sz="1000" b="1" i="1" dirty="0">
                  <a:solidFill>
                    <a:schemeClr val="bg1">
                      <a:lumMod val="50000"/>
                    </a:schemeClr>
                  </a:solidFill>
                  <a:latin typeface="Arial Black" panose="020B0A04020102020204" pitchFamily="34" charset="0"/>
                </a:rPr>
                <a:t>I dati sono consultabili alla Tavola IV del report</a:t>
              </a:r>
              <a:endParaRPr lang="it-IT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20772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3" grpId="0" build="p"/>
      <p:bldP spid="6" grpId="0" build="p"/>
      <p:bldGraphic spid="13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1650319" y="-1308"/>
            <a:ext cx="8891362" cy="438427"/>
          </a:xfrm>
        </p:spPr>
        <p:txBody>
          <a:bodyPr/>
          <a:lstStyle/>
          <a:p>
            <a:r>
              <a:rPr lang="it-IT" i="1" dirty="0" smtClean="0"/>
              <a:t>INVESTIMENTI PUBBLICITARI in migliaia di euro per oggetto/tipologia</a:t>
            </a:r>
          </a:p>
        </p:txBody>
      </p:sp>
      <p:graphicFrame>
        <p:nvGraphicFramePr>
          <p:cNvPr id="5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449316"/>
              </p:ext>
            </p:extLst>
          </p:nvPr>
        </p:nvGraphicFramePr>
        <p:xfrm>
          <a:off x="173823" y="401241"/>
          <a:ext cx="11844354" cy="4846587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000000">
                        <a:tint val="50000"/>
                        <a:satMod val="300000"/>
                      </a:srgbClr>
                    </a:gs>
                    <a:gs pos="35000">
                      <a:srgbClr val="000000">
                        <a:tint val="37000"/>
                        <a:satMod val="300000"/>
                      </a:srgbClr>
                    </a:gs>
                    <a:gs pos="100000">
                      <a:srgbClr val="00000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54558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4077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2937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6307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559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2937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29378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29378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29378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649810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69162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623286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663071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  <a:gridCol w="649810">
                  <a:extLst>
                    <a:ext uri="{9D8B030D-6E8A-4147-A177-3AD203B41FA5}">
                      <a16:colId xmlns="" xmlns:a16="http://schemas.microsoft.com/office/drawing/2014/main" val="20013"/>
                    </a:ext>
                  </a:extLst>
                </a:gridCol>
                <a:gridCol w="707274">
                  <a:extLst>
                    <a:ext uri="{9D8B030D-6E8A-4147-A177-3AD203B41FA5}">
                      <a16:colId xmlns="" xmlns:a16="http://schemas.microsoft.com/office/drawing/2014/main" val="20014"/>
                    </a:ext>
                  </a:extLst>
                </a:gridCol>
                <a:gridCol w="116842">
                  <a:extLst>
                    <a:ext uri="{9D8B030D-6E8A-4147-A177-3AD203B41FA5}">
                      <a16:colId xmlns="" xmlns:a16="http://schemas.microsoft.com/office/drawing/2014/main" val="20015"/>
                    </a:ext>
                  </a:extLst>
                </a:gridCol>
                <a:gridCol w="623286">
                  <a:extLst>
                    <a:ext uri="{9D8B030D-6E8A-4147-A177-3AD203B41FA5}">
                      <a16:colId xmlns="" xmlns:a16="http://schemas.microsoft.com/office/drawing/2014/main" val="20016"/>
                    </a:ext>
                  </a:extLst>
                </a:gridCol>
                <a:gridCol w="689595">
                  <a:extLst>
                    <a:ext uri="{9D8B030D-6E8A-4147-A177-3AD203B41FA5}">
                      <a16:colId xmlns="" xmlns:a16="http://schemas.microsoft.com/office/drawing/2014/main" val="20017"/>
                    </a:ext>
                  </a:extLst>
                </a:gridCol>
              </a:tblGrid>
              <a:tr h="507179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3" marR="45723" marT="45718" marB="45718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BANNER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VIDEO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AUDIO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DIRECT MKT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CLASSIFIED/</a:t>
                      </a:r>
                      <a:b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DIRECTORIES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NATIVE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ALTRE TIPOLOGIE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5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19" marR="45719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TOTALE</a:t>
                      </a:r>
                    </a:p>
                  </a:txBody>
                  <a:tcPr marL="45719" marR="45719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lang="it-IT" sz="1300" b="1" i="1" u="none" strike="noStrike" kern="1200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98305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5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1" marR="45721" marT="45700" marB="457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16.513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5.752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-0,8%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3612,1%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29,5%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549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25,3%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1.872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-15,4%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1.206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26.619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20.994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8.926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1532,3%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741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-6,2%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439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2.747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1.614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-6,9%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35.473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25.329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-0,7%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9.896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1.188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-23,8%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3.373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-4,6%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2.213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42.487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24.072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11,3%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8.594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-6,1%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224,3%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1.025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45,2%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-9,1%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3.651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1.848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39.617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25.291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-5,1%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9.627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-4,7%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74,8%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1.237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19,0%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-23,7%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3.750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2.651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42.997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24.968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9.246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204,8%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940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339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-28,2%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3.908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32,0%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4.106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17,0%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43.542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20.511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7.278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20,8%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131,1%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37,1%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-17,4%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2.801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17,5%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1.588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-14,1%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33.440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12.145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3.275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1001,3%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213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1.698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18,5%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877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-24,1%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18.644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24.939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8.739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-5,6%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66,5%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1.032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453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-15,0%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3.411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20,3%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2.281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40.870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27.280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11.810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53,1%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1.121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668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23,0%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4.160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45,4%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2.201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-5,5%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47.262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30.242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12.628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277,8%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1.271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26,4%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-25,0%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6.023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41,4%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2.179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-17,5%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52.764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8,7%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3810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252.283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95.771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222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163,6%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10.492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18,4%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4.788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-10,1%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37.395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19,5%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22.762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-2,2%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423.713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5,0%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7</a:t>
            </a:fld>
            <a:endParaRPr lang="en-US" sz="1000" dirty="0"/>
          </a:p>
        </p:txBody>
      </p:sp>
      <p:sp>
        <p:nvSpPr>
          <p:cNvPr id="9" name="Rettangolo 8"/>
          <p:cNvSpPr/>
          <p:nvPr/>
        </p:nvSpPr>
        <p:spPr>
          <a:xfrm>
            <a:off x="104866" y="5318228"/>
            <a:ext cx="3619768" cy="1242000"/>
          </a:xfrm>
          <a:prstGeom prst="rect">
            <a:avLst/>
          </a:prstGeom>
          <a:noFill/>
          <a:ln>
            <a:solidFill>
              <a:srgbClr val="5A6F90"/>
            </a:solidFill>
          </a:ln>
          <a:effectLst>
            <a:outerShdw blurRad="50800" dist="38100" dir="5400000" algn="t" rotWithShape="0">
              <a:schemeClr val="bg1">
                <a:lumMod val="75000"/>
                <a:alpha val="40000"/>
              </a:scheme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lIns="72000" tIns="72000" rIns="72000" bIns="0">
            <a:spAutoFit/>
          </a:bodyPr>
          <a:lstStyle/>
          <a:p>
            <a:pPr algn="just"/>
            <a:r>
              <a:rPr lang="it-IT" sz="13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BANNER</a:t>
            </a:r>
          </a:p>
          <a:p>
            <a:pPr algn="just"/>
            <a:r>
              <a:rPr lang="it-IT" sz="1200" dirty="0" smtClean="0">
                <a:cs typeface="Arial" panose="020B0604020202020204" pitchFamily="34" charset="0"/>
              </a:rPr>
              <a:t>A novembre il 57% degli investimenti è erogato su Banner (58% nello stesso mese del 2017). </a:t>
            </a:r>
          </a:p>
          <a:p>
            <a:pPr algn="just"/>
            <a:r>
              <a:rPr lang="it-IT" sz="1200" dirty="0" smtClean="0">
                <a:cs typeface="Arial" panose="020B0604020202020204" pitchFamily="34" charset="0"/>
              </a:rPr>
              <a:t>Cala l’erogato su Desktop/Tablet a favore di Smartphone che cresce di 7 punti percentuali.</a:t>
            </a:r>
            <a:endParaRPr lang="it-IT" sz="200" dirty="0">
              <a:cs typeface="Arial" panose="020B0604020202020204" pitchFamily="34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801197" y="5318228"/>
            <a:ext cx="4569192" cy="1242254"/>
          </a:xfrm>
          <a:prstGeom prst="rect">
            <a:avLst/>
          </a:prstGeom>
          <a:noFill/>
          <a:ln>
            <a:solidFill>
              <a:srgbClr val="5A6F90"/>
            </a:solidFill>
          </a:ln>
          <a:effectLst>
            <a:outerShdw blurRad="50800" dist="38100" dir="5400000" algn="t" rotWithShape="0">
              <a:schemeClr val="bg1">
                <a:lumMod val="75000"/>
                <a:alpha val="40000"/>
              </a:scheme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lIns="72000" tIns="72000" rIns="72000" bIns="0">
            <a:spAutoFit/>
          </a:bodyPr>
          <a:lstStyle/>
          <a:p>
            <a:pPr algn="just"/>
            <a:r>
              <a:rPr lang="it-IT" sz="13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VIDEO</a:t>
            </a:r>
          </a:p>
          <a:p>
            <a:pPr algn="just"/>
            <a:r>
              <a:rPr lang="it-IT" sz="1200" dirty="0" smtClean="0">
                <a:cs typeface="Arial" panose="020B0604020202020204" pitchFamily="34" charset="0"/>
              </a:rPr>
              <a:t>A novembre rappresenta il 24% degli investimenti pubblicitari totali.</a:t>
            </a:r>
          </a:p>
          <a:p>
            <a:pPr algn="just"/>
            <a:endParaRPr lang="it-IT" sz="300" dirty="0" smtClean="0">
              <a:cs typeface="Arial" panose="020B0604020202020204" pitchFamily="34" charset="0"/>
            </a:endParaRPr>
          </a:p>
          <a:p>
            <a:pPr algn="just"/>
            <a:r>
              <a:rPr lang="it-IT" sz="1200" dirty="0" smtClean="0">
                <a:cs typeface="Arial" panose="020B0604020202020204" pitchFamily="34" charset="0"/>
              </a:rPr>
              <a:t>Cresce l’erogato su Smartphone (27% a novembre 2018 verso il 20% di novembre 2017) a scapito dell’erogato su Desktop/Tablet (72% a novembre 2018 </a:t>
            </a:r>
            <a:r>
              <a:rPr lang="it-IT" sz="1200" dirty="0">
                <a:cs typeface="Arial" panose="020B0604020202020204" pitchFamily="34" charset="0"/>
              </a:rPr>
              <a:t>verso </a:t>
            </a:r>
            <a:r>
              <a:rPr lang="it-IT" sz="1200" dirty="0" smtClean="0">
                <a:cs typeface="Arial" panose="020B0604020202020204" pitchFamily="34" charset="0"/>
              </a:rPr>
              <a:t>il 79% </a:t>
            </a:r>
            <a:r>
              <a:rPr lang="it-IT" sz="1200" dirty="0">
                <a:cs typeface="Arial" panose="020B0604020202020204" pitchFamily="34" charset="0"/>
              </a:rPr>
              <a:t>di </a:t>
            </a:r>
            <a:r>
              <a:rPr lang="it-IT" sz="1200" dirty="0" smtClean="0">
                <a:cs typeface="Arial" panose="020B0604020202020204" pitchFamily="34" charset="0"/>
              </a:rPr>
              <a:t>novembre 2017).</a:t>
            </a:r>
            <a:endParaRPr lang="it-IT" sz="1200" dirty="0">
              <a:cs typeface="Arial" panose="020B0604020202020204" pitchFamily="34" charset="0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8457123" y="5318228"/>
            <a:ext cx="3600000" cy="1242000"/>
          </a:xfrm>
          <a:prstGeom prst="rect">
            <a:avLst/>
          </a:prstGeom>
          <a:noFill/>
          <a:ln>
            <a:solidFill>
              <a:srgbClr val="5A6F90"/>
            </a:solidFill>
          </a:ln>
          <a:effectLst>
            <a:outerShdw blurRad="50800" dist="38100" dir="5400000" algn="t" rotWithShape="0">
              <a:schemeClr val="bg1">
                <a:lumMod val="75000"/>
                <a:alpha val="40000"/>
              </a:scheme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lIns="72000" tIns="72000" rIns="72000" bIns="0">
            <a:spAutoFit/>
          </a:bodyPr>
          <a:lstStyle/>
          <a:p>
            <a:pPr algn="just"/>
            <a:r>
              <a:rPr lang="it-IT" sz="13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NATIVE</a:t>
            </a:r>
            <a:endParaRPr lang="it-IT" sz="13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sz="1200" dirty="0" smtClean="0">
                <a:cs typeface="Arial" panose="020B0604020202020204" pitchFamily="34" charset="0"/>
              </a:rPr>
              <a:t>A novembre 2018 </a:t>
            </a:r>
            <a:r>
              <a:rPr lang="it-IT" sz="1200" dirty="0">
                <a:cs typeface="Arial" panose="020B0604020202020204" pitchFamily="34" charset="0"/>
              </a:rPr>
              <a:t>r</a:t>
            </a:r>
            <a:r>
              <a:rPr lang="it-IT" sz="1200" dirty="0" smtClean="0">
                <a:cs typeface="Arial" panose="020B0604020202020204" pitchFamily="34" charset="0"/>
              </a:rPr>
              <a:t>appresenta poco più dell’11</a:t>
            </a:r>
            <a:r>
              <a:rPr lang="it-IT" sz="1200" b="1" dirty="0" smtClean="0">
                <a:cs typeface="Arial" panose="020B0604020202020204" pitchFamily="34" charset="0"/>
              </a:rPr>
              <a:t>%</a:t>
            </a:r>
            <a:r>
              <a:rPr lang="it-IT" sz="1200" dirty="0" smtClean="0">
                <a:cs typeface="Arial" panose="020B0604020202020204" pitchFamily="34" charset="0"/>
              </a:rPr>
              <a:t> </a:t>
            </a:r>
            <a:r>
              <a:rPr lang="it-IT" sz="1200" dirty="0">
                <a:cs typeface="Arial" panose="020B0604020202020204" pitchFamily="34" charset="0"/>
              </a:rPr>
              <a:t>del totale </a:t>
            </a:r>
            <a:r>
              <a:rPr lang="it-IT" sz="1200" dirty="0" smtClean="0">
                <a:cs typeface="Arial" panose="020B0604020202020204" pitchFamily="34" charset="0"/>
              </a:rPr>
              <a:t>investimenti. </a:t>
            </a:r>
            <a:endParaRPr lang="it-IT" sz="500" dirty="0" smtClean="0">
              <a:cs typeface="Arial" panose="020B0604020202020204" pitchFamily="34" charset="0"/>
            </a:endParaRPr>
          </a:p>
          <a:p>
            <a:pPr algn="just"/>
            <a:r>
              <a:rPr lang="it-IT" sz="1200" dirty="0" smtClean="0">
                <a:cs typeface="Arial" panose="020B0604020202020204" pitchFamily="34" charset="0"/>
              </a:rPr>
              <a:t>L’erogazione viene affidata per il 74% a Desktop/Tablet, dato in calo rispetto a novembre 2017 (78%).</a:t>
            </a:r>
            <a:endParaRPr lang="it-IT" sz="12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0903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9" grpId="0" animBg="1"/>
      <p:bldP spid="11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1737276" y="155354"/>
            <a:ext cx="8717449" cy="438427"/>
          </a:xfrm>
        </p:spPr>
        <p:txBody>
          <a:bodyPr/>
          <a:lstStyle/>
          <a:p>
            <a:r>
              <a:rPr lang="it-IT" altLang="it-IT" sz="1400" i="1" dirty="0" smtClean="0"/>
              <a:t>INVESTIMENTI PUBBLICITARI VIDEO </a:t>
            </a:r>
            <a:r>
              <a:rPr lang="it-IT" altLang="it-IT" sz="1400" i="1" dirty="0"/>
              <a:t>per mese </a:t>
            </a:r>
            <a:r>
              <a:rPr lang="it-IT" altLang="it-IT" sz="1400" i="1" dirty="0" smtClean="0"/>
              <a:t>e progressivo A NOVEMBRE 2018 </a:t>
            </a:r>
            <a:r>
              <a:rPr lang="it-IT" altLang="it-IT" sz="1400" i="1" dirty="0"/>
              <a:t>in valore assoluto e percentuale suddiviso per le </a:t>
            </a:r>
            <a:r>
              <a:rPr lang="it-IT" altLang="it-IT" sz="1400" i="1" dirty="0" smtClean="0"/>
              <a:t>TRE tipologie video</a:t>
            </a:r>
            <a:endParaRPr lang="it-IT" altLang="it-IT" sz="1400" i="1" dirty="0"/>
          </a:p>
        </p:txBody>
      </p:sp>
      <p:graphicFrame>
        <p:nvGraphicFramePr>
          <p:cNvPr id="5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0600407"/>
              </p:ext>
            </p:extLst>
          </p:nvPr>
        </p:nvGraphicFramePr>
        <p:xfrm>
          <a:off x="657899" y="857756"/>
          <a:ext cx="10876202" cy="5514024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000000">
                        <a:tint val="50000"/>
                        <a:satMod val="300000"/>
                      </a:srgbClr>
                    </a:gs>
                    <a:gs pos="35000">
                      <a:srgbClr val="000000">
                        <a:tint val="37000"/>
                        <a:satMod val="300000"/>
                      </a:srgbClr>
                    </a:gs>
                    <a:gs pos="100000">
                      <a:srgbClr val="00000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143643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5663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5663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5663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5663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85663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856635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856635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856635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141936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825102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809823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809823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</a:tblGrid>
              <a:tr h="2472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108" marR="45108" marT="45109" marB="45109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rtl="0" fontAlgn="ctr"/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sul Totale Video</a:t>
                      </a:r>
                      <a:r>
                        <a:rPr lang="it-IT" sz="1300" b="1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ADV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17050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08" marR="45108" marT="45109" marB="451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</a:t>
                      </a: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Mid</a:t>
                      </a: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-Post </a:t>
                      </a: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Roll</a:t>
                      </a: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 Banner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 Out </a:t>
                      </a: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Stream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rtl="0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  <a:p>
                      <a:pPr algn="ctr" rtl="0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Video</a:t>
                      </a:r>
                      <a:r>
                        <a:rPr lang="it-IT" sz="1300" b="1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ADV  </a:t>
                      </a: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it-IT" sz="1200" b="1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</a:t>
                      </a: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Mid</a:t>
                      </a: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-Post </a:t>
                      </a: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Roll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 Banner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 Out </a:t>
                      </a: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Stream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11446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+mn-ea"/>
                        <a:cs typeface="+mn-cs"/>
                      </a:endParaRPr>
                    </a:p>
                  </a:txBody>
                  <a:tcPr marL="91441" marR="91441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i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1" i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it-IT" sz="1300" b="1" i="1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i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1" i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it-IT" sz="1300" b="1" i="1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i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1" i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it-IT" sz="1300" b="1" i="1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i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1" i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it-IT" sz="1300" b="1" i="1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300" b="1" u="none" strike="noStrike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it-IT" sz="1300" b="1" i="0" u="none" strike="noStrike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  <a:endParaRPr lang="it-IT" sz="13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3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it-IT" sz="13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141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Gennaio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4.516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-20,1%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253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78,9%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5.752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-0,8%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78,5%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Febbraio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6.700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1.766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78,4%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8.926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Marzo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7.298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17,6%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1.893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-12,4%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158,8%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9.896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73,7%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Aprile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6.308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-9,3%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1.684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-13,4%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135,2%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8.594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-6,1%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73,4%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Maggio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7.211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-5,5%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1.601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-26,0%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815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166,2%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9.627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-4,7%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74,9%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Giugno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7.354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-51,8%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193,2%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9.246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79,5%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Luglio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5.531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23,3%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963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-20,6%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784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141,2%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7.278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20,8%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Agosto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2.329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599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-30,4%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347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168,0%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3.275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71,1%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Settembre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6.367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1.593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-37,7%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779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103,5%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8.739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-5,6%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105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Ottobre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9.562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27,5%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1.611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-44,8%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636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22,8%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11.810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81,0%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9009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10.081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20,9%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1.740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-40,4%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808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11,1%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12.628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79,8%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4645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73.257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9,9%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15.419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-29,1%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7.095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95,7%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95.771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76,5%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16,1%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7,4%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8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072190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2101936" y="172607"/>
            <a:ext cx="7968163" cy="438427"/>
          </a:xfrm>
        </p:spPr>
        <p:txBody>
          <a:bodyPr/>
          <a:lstStyle/>
          <a:p>
            <a:r>
              <a:rPr lang="it-IT" sz="1400" i="1" smtClean="0"/>
              <a:t>Trend STORICO DEL FATTURATO VIDEO  suddiviso per tipologia</a:t>
            </a:r>
            <a:endParaRPr lang="it-IT" sz="1400" i="1" dirty="0">
              <a:solidFill>
                <a:srgbClr val="FF0000"/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349624" y="6086344"/>
            <a:ext cx="107442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N.B. i valori </a:t>
            </a:r>
            <a:r>
              <a:rPr lang="it-IT" sz="1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% fino al 2016 sono </a:t>
            </a:r>
            <a:r>
              <a:rPr lang="it-IT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stati calcolati a partire dai dati presenti nei report consolidati dei singoli anni. </a:t>
            </a:r>
            <a:r>
              <a:rPr lang="it-IT" sz="1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Ricordiamo </a:t>
            </a:r>
            <a:r>
              <a:rPr lang="it-IT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che il perimetro </a:t>
            </a:r>
            <a:r>
              <a:rPr lang="it-IT" sz="1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delle Aziende Dichiaranti non è omogeneo per gli anni analizzati.</a:t>
            </a:r>
            <a:br>
              <a:rPr lang="it-IT" sz="1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</a:br>
            <a:endParaRPr lang="it-IT" sz="700" i="1" dirty="0" smtClean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</a:endParaRPr>
          </a:p>
          <a:p>
            <a:r>
              <a:rPr lang="it-IT" sz="1000" b="1" i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I </a:t>
            </a:r>
            <a:r>
              <a:rPr lang="it-IT" sz="1000" b="1" i="1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dati </a:t>
            </a:r>
            <a:r>
              <a:rPr lang="it-IT" sz="1000" b="1" i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sono consultabili alla Tavola </a:t>
            </a:r>
            <a:r>
              <a:rPr lang="it-IT" sz="1000" b="1" i="1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VIII </a:t>
            </a:r>
            <a:r>
              <a:rPr lang="it-IT" sz="1000" b="1" i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del report</a:t>
            </a:r>
          </a:p>
        </p:txBody>
      </p:sp>
      <p:sp>
        <p:nvSpPr>
          <p:cNvPr id="13" name="Segnaposto numero diapositiva 1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9</a:t>
            </a:fld>
            <a:endParaRPr lang="en-US" sz="1000" dirty="0"/>
          </a:p>
        </p:txBody>
      </p:sp>
      <p:sp>
        <p:nvSpPr>
          <p:cNvPr id="20" name="Rettangolo 19"/>
          <p:cNvSpPr/>
          <p:nvPr/>
        </p:nvSpPr>
        <p:spPr>
          <a:xfrm>
            <a:off x="2156346" y="520859"/>
            <a:ext cx="799578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5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 "/>
              </a:rPr>
              <a:t>Peso % degli investimenti </a:t>
            </a:r>
            <a:r>
              <a:rPr lang="it-IT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 "/>
              </a:rPr>
              <a:t>pubblicitari di ciascuna tipologia video</a:t>
            </a:r>
            <a:endParaRPr lang="it-IT" sz="1500" i="1" dirty="0">
              <a:solidFill>
                <a:schemeClr val="tx1">
                  <a:lumMod val="75000"/>
                  <a:lumOff val="25000"/>
                </a:schemeClr>
              </a:solidFill>
              <a:latin typeface="Arial  "/>
            </a:endParaRPr>
          </a:p>
        </p:txBody>
      </p:sp>
      <p:graphicFrame>
        <p:nvGraphicFramePr>
          <p:cNvPr id="16" name="Grafico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0754579"/>
              </p:ext>
            </p:extLst>
          </p:nvPr>
        </p:nvGraphicFramePr>
        <p:xfrm>
          <a:off x="703635" y="1454055"/>
          <a:ext cx="5629930" cy="43809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6" name="Gruppo 5"/>
          <p:cNvGrpSpPr/>
          <p:nvPr/>
        </p:nvGrpSpPr>
        <p:grpSpPr>
          <a:xfrm>
            <a:off x="6333566" y="980426"/>
            <a:ext cx="5127812" cy="4881743"/>
            <a:chOff x="6333566" y="980426"/>
            <a:chExt cx="5127812" cy="4881743"/>
          </a:xfrm>
        </p:grpSpPr>
        <p:sp>
          <p:nvSpPr>
            <p:cNvPr id="18" name="Rettangolo 17"/>
            <p:cNvSpPr/>
            <p:nvPr/>
          </p:nvSpPr>
          <p:spPr>
            <a:xfrm>
              <a:off x="6535271" y="980426"/>
              <a:ext cx="4926106" cy="4881743"/>
            </a:xfrm>
            <a:prstGeom prst="rect">
              <a:avLst/>
            </a:prstGeom>
            <a:noFill/>
            <a:ln w="127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graphicFrame>
          <p:nvGraphicFramePr>
            <p:cNvPr id="11" name="Grafico 10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212635617"/>
                </p:ext>
              </p:extLst>
            </p:nvPr>
          </p:nvGraphicFramePr>
          <p:xfrm>
            <a:off x="6333566" y="1454055"/>
            <a:ext cx="5127812" cy="427439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152586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  <p:bldP spid="20" grpId="0" build="p"/>
      <p:bldGraphic spid="16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ottotitolo 3"/>
          <p:cNvSpPr>
            <a:spLocks noGrp="1"/>
          </p:cNvSpPr>
          <p:nvPr>
            <p:ph type="subTitle" idx="10"/>
          </p:nvPr>
        </p:nvSpPr>
        <p:spPr>
          <a:xfrm>
            <a:off x="0" y="131274"/>
            <a:ext cx="12192000" cy="350821"/>
          </a:xfrm>
        </p:spPr>
        <p:txBody>
          <a:bodyPr/>
          <a:lstStyle/>
          <a:p>
            <a:r>
              <a:rPr lang="it-IT" sz="1400" i="1" dirty="0" smtClean="0"/>
              <a:t>PESO % SUL TOTALE DEGLI INVESTIMENTI NETTI nel mese di NOVEMBRE 2018 PER SETTORE MERCEOLOGICO </a:t>
            </a:r>
            <a:endParaRPr lang="it-IT" sz="1400" i="1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10</a:t>
            </a:fld>
            <a:endParaRPr lang="en-US" sz="1000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457200" y="6245170"/>
            <a:ext cx="71773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50" b="1" i="1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I dati sono </a:t>
            </a:r>
            <a:r>
              <a:rPr lang="it-IT" sz="1050" b="1" i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consultabili alla Tavola </a:t>
            </a:r>
            <a:r>
              <a:rPr lang="it-IT" sz="1050" b="1" i="1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IX </a:t>
            </a:r>
            <a:r>
              <a:rPr lang="it-IT" sz="1050" b="1" i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del </a:t>
            </a:r>
            <a:r>
              <a:rPr lang="it-IT" sz="1050" b="1" i="1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report</a:t>
            </a:r>
            <a:endParaRPr lang="it-IT" sz="1050" b="1" i="1" dirty="0"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5" name="Gra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2052230"/>
              </p:ext>
            </p:extLst>
          </p:nvPr>
        </p:nvGraphicFramePr>
        <p:xfrm>
          <a:off x="727166" y="857008"/>
          <a:ext cx="10737669" cy="52825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42040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2" grpId="0"/>
      <p:bldGraphic spid="5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ottotitolo 3"/>
          <p:cNvSpPr>
            <a:spLocks noGrp="1"/>
          </p:cNvSpPr>
          <p:nvPr>
            <p:ph type="subTitle" idx="10"/>
          </p:nvPr>
        </p:nvSpPr>
        <p:spPr>
          <a:xfrm>
            <a:off x="355227" y="82142"/>
            <a:ext cx="11481547" cy="438427"/>
          </a:xfrm>
        </p:spPr>
        <p:txBody>
          <a:bodyPr/>
          <a:lstStyle/>
          <a:p>
            <a:r>
              <a:rPr lang="it-IT" sz="1400" i="1" dirty="0" smtClean="0"/>
              <a:t>PESO % SUL TOTALE DEGLI INVESTIMENTI NETTI progressivi A NOVEMBRE 2018 PER SETTORE MERCEOLOGICO</a:t>
            </a:r>
            <a:endParaRPr lang="it-IT" sz="1400" i="1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11</a:t>
            </a:fld>
            <a:endParaRPr lang="en-US" sz="1000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457200" y="6193920"/>
            <a:ext cx="71773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50" b="1" i="1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I dati sono </a:t>
            </a:r>
            <a:r>
              <a:rPr lang="it-IT" sz="1050" b="1" i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consultabili alla Tavola </a:t>
            </a:r>
            <a:r>
              <a:rPr lang="it-IT" sz="1050" b="1" i="1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IX </a:t>
            </a:r>
            <a:r>
              <a:rPr lang="it-IT" sz="1050" b="1" i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del </a:t>
            </a:r>
            <a:r>
              <a:rPr lang="it-IT" sz="1050" b="1" i="1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report</a:t>
            </a:r>
            <a:endParaRPr lang="it-IT" sz="1050" b="1" i="1" dirty="0"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5" name="Gra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8429690"/>
              </p:ext>
            </p:extLst>
          </p:nvPr>
        </p:nvGraphicFramePr>
        <p:xfrm>
          <a:off x="775252" y="843401"/>
          <a:ext cx="10641496" cy="5333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47038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/>
      <p:bldGraphic spid="5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929826"/>
              </p:ext>
            </p:extLst>
          </p:nvPr>
        </p:nvGraphicFramePr>
        <p:xfrm>
          <a:off x="1404038" y="255036"/>
          <a:ext cx="9383924" cy="6373028"/>
        </p:xfrm>
        <a:graphic>
          <a:graphicData uri="http://schemas.openxmlformats.org/drawingml/2006/table">
            <a:tbl>
              <a:tblPr/>
              <a:tblGrid>
                <a:gridCol w="149400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1407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9207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9207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9131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09207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191313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19562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1097425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</a:tblGrid>
              <a:tr h="145524">
                <a:tc gridSpan="2">
                  <a:txBody>
                    <a:bodyPr/>
                    <a:lstStyle/>
                    <a:p>
                      <a:pPr algn="l" rtl="0" fontAlgn="ctr"/>
                      <a:endParaRPr lang="it-IT" sz="10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6F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A:</a:t>
                      </a:r>
                      <a:br>
                        <a:rPr lang="it-IT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&gt; </a:t>
                      </a:r>
                      <a:r>
                        <a:rPr lang="it-IT" sz="10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30.000</a:t>
                      </a:r>
                      <a:endParaRPr lang="it-IT" sz="1000" b="1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B:</a:t>
                      </a:r>
                      <a:br>
                        <a:rPr lang="it-IT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0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30.000 </a:t>
                      </a:r>
                      <a:r>
                        <a:rPr lang="it-IT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</a:t>
                      </a:r>
                      <a:r>
                        <a:rPr lang="it-IT" sz="10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16.000</a:t>
                      </a:r>
                      <a:endParaRPr lang="it-IT" sz="1000" b="1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C:</a:t>
                      </a:r>
                      <a:b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0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16.000 </a:t>
                      </a:r>
                      <a: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</a:t>
                      </a:r>
                      <a:r>
                        <a:rPr lang="it-IT" sz="10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10.000</a:t>
                      </a:r>
                      <a:endParaRPr lang="it-IT" sz="100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D:</a:t>
                      </a:r>
                      <a:b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0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10.000 </a:t>
                      </a:r>
                      <a: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- 7.000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</a:t>
                      </a:r>
                      <a:r>
                        <a:rPr lang="it-IT" sz="10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E:</a:t>
                      </a:r>
                      <a: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/>
                      </a:r>
                      <a:b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0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&lt;</a:t>
                      </a:r>
                      <a:r>
                        <a:rPr lang="it-IT" sz="1000" b="1" i="0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7.000</a:t>
                      </a:r>
                      <a:endParaRPr lang="it-IT" sz="100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it-IT" sz="10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rtl="0" fontAlgn="ctr"/>
                      <a:r>
                        <a:rPr lang="it-IT" sz="10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Valore</a:t>
                      </a:r>
                      <a:r>
                        <a:rPr lang="it-IT" sz="100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it-IT" sz="10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% per Mese</a:t>
                      </a:r>
                      <a:r>
                        <a:rPr lang="it-IT" sz="100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it-IT" sz="10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2018</a:t>
                      </a: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28648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it-IT" sz="105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N° Aziende Dichiaranti</a:t>
                      </a:r>
                      <a:endParaRPr lang="it-IT" sz="10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F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  <a:endParaRPr lang="it-IT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  <a:endParaRPr lang="it-IT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it-IT" sz="1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23</a:t>
                      </a:r>
                      <a:endParaRPr lang="it-IT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 gridSpan="7">
                  <a:txBody>
                    <a:bodyPr/>
                    <a:lstStyle/>
                    <a:p>
                      <a:pPr algn="l" rtl="0" fontAlgn="ctr"/>
                      <a:r>
                        <a:rPr lang="it-IT" sz="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0,</a:t>
                      </a:r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38" marR="9143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 rowSpan="12">
                  <a:txBody>
                    <a:bodyPr/>
                    <a:lstStyle/>
                    <a:p>
                      <a:pPr algn="ctr" fontAlgn="ctr"/>
                      <a:r>
                        <a:rPr lang="it-IT" sz="12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CRESCITA % DEGLI INVESTIMENTI PUBBLICITARI </a:t>
                      </a:r>
                      <a:r>
                        <a:rPr lang="it-IT" sz="12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 </a:t>
                      </a:r>
                      <a:r>
                        <a:rPr lang="it-IT" sz="12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MESE 2018</a:t>
                      </a:r>
                      <a:r>
                        <a:rPr lang="it-IT" sz="12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SUL 2017 </a:t>
                      </a:r>
                    </a:p>
                    <a:p>
                      <a:pPr algn="ctr" fontAlgn="ctr"/>
                      <a:r>
                        <a:rPr lang="it-IT" sz="12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DELLE AZIENDE DELLA FASCIA</a:t>
                      </a:r>
                      <a:endParaRPr lang="it-IT" sz="1200" b="0" i="0" u="none" strike="noStrike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Gennaio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-11,4%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-14,2%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32,6%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-17,2%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Febbraio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-6,7%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23,2%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-12,1%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Marzo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11,1%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-11,3%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-12,2%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Aprile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-8,6%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Maggio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-13,4%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-0,4%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-11,5%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Giugno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19,3%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-13,8%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-9,4%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Luglio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23,5%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23,2%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Agosto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19,7%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-33,2%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-21,2%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-10,3%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Settembre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11,8%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-11,3%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-9,6%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-0,2%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1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Ottobre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11,6%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-5,8%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Novembre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30,9%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-5,5%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Dicembre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0">
                <a:tc gridSpan="7">
                  <a:txBody>
                    <a:bodyPr/>
                    <a:lstStyle/>
                    <a:p>
                      <a:pPr algn="l" rtl="0" fontAlgn="ctr"/>
                      <a:endParaRPr lang="it-IT" sz="200" b="1" i="0" u="none" strike="noStrike" dirty="0" smtClean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200" b="0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38" marR="9143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0">
                <a:tc rowSpan="1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2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PESO DEGLI INVESTIMENTI PUBBLICITARI PER MESE DELLE AZIENDE 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lang="it-IT" sz="12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DELLA FASCIA SUL TOTALE INVESTIMENTI 2018</a:t>
                      </a: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Gennaio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56,2%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Febbraio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54,2%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11,5%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Marzo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58,1%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12,4%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Aprile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55,4%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Maggio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57,0%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Giugno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58,1%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Luglio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57,0%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Agosto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58,9%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11,5%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18,4%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Settembre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57,3%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12,1%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Ottobre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57,7%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12,8%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Novembre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57,8%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Dicembre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7"/>
                  </a:ext>
                </a:extLst>
              </a:tr>
            </a:tbl>
          </a:graphicData>
        </a:graphic>
      </p:graphicFrame>
      <p:sp>
        <p:nvSpPr>
          <p:cNvPr id="10" name="Sottotitolo 3"/>
          <p:cNvSpPr txBox="1">
            <a:spLocks/>
          </p:cNvSpPr>
          <p:nvPr/>
        </p:nvSpPr>
        <p:spPr>
          <a:xfrm>
            <a:off x="428064" y="-79222"/>
            <a:ext cx="11481547" cy="43842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None/>
              <a:defRPr sz="1600" b="0" kern="1200" cap="all" baseline="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Arial Black" panose="020B0A04020102020204" pitchFamily="34" charset="0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itchFamily="34" charset="0"/>
              <a:buNone/>
              <a:defRPr sz="1800" b="0" i="0" kern="1200" cap="all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Font typeface="Arial" pitchFamily="34" charset="0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SzPct val="130000"/>
              <a:buFont typeface="Wingdings" panose="05000000000000000000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tx2"/>
              </a:buClr>
              <a:buSzPct val="130000"/>
              <a:buFont typeface="+mj-lt"/>
              <a:buNone/>
              <a:defRPr lang="it-IT" sz="1800" kern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+mj-lt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+mj-lt"/>
              <a:buNone/>
              <a:defRPr sz="17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i="1" dirty="0" smtClean="0"/>
              <a:t>Ranking per fascia di INVESTIMENTO totale (per 1.000) - Crescita % E PESO DEGLI INVESTIMENTI MENSILE</a:t>
            </a:r>
            <a:endParaRPr lang="it-IT" sz="1400" i="1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12</a:t>
            </a:fld>
            <a:endParaRPr lang="en-US" sz="1000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1056640" y="6692472"/>
            <a:ext cx="10010140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N.B. I valori sono stati calcolati partendo </a:t>
            </a:r>
            <a:r>
              <a:rPr lang="it-IT" sz="1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dagli investimenti 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netti pubblicitari </a:t>
            </a:r>
            <a:r>
              <a:rPr lang="it-IT" sz="1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2017 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e </a:t>
            </a:r>
            <a:r>
              <a:rPr lang="it-IT" sz="1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 esclusa 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la "</a:t>
            </a:r>
            <a:r>
              <a:rPr lang="it-IT" sz="1000" i="1" dirty="0" err="1">
                <a:latin typeface="Arial Black" panose="020B0A04020102020204" pitchFamily="34" charset="0"/>
                <a:cs typeface="Arial" panose="020B0604020202020204" pitchFamily="34" charset="0"/>
              </a:rPr>
              <a:t>Keywords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/Search </a:t>
            </a:r>
            <a:r>
              <a:rPr lang="it-IT" sz="1000" i="1" dirty="0" err="1">
                <a:latin typeface="Arial Black" panose="020B0A04020102020204" pitchFamily="34" charset="0"/>
                <a:cs typeface="Arial" panose="020B0604020202020204" pitchFamily="34" charset="0"/>
              </a:rPr>
              <a:t>adv</a:t>
            </a:r>
            <a:r>
              <a:rPr lang="it-IT" sz="1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"</a:t>
            </a:r>
            <a:endParaRPr lang="it-IT" sz="1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935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4552054"/>
              </p:ext>
            </p:extLst>
          </p:nvPr>
        </p:nvGraphicFramePr>
        <p:xfrm>
          <a:off x="1404038" y="268483"/>
          <a:ext cx="9383924" cy="6373028"/>
        </p:xfrm>
        <a:graphic>
          <a:graphicData uri="http://schemas.openxmlformats.org/drawingml/2006/table">
            <a:tbl>
              <a:tblPr/>
              <a:tblGrid>
                <a:gridCol w="149400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1407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9207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9207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9131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09207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191313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19562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1097425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</a:tblGrid>
              <a:tr h="220570">
                <a:tc gridSpan="2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6F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A:</a:t>
                      </a:r>
                      <a:br>
                        <a:rPr lang="it-IT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&gt; </a:t>
                      </a:r>
                      <a:r>
                        <a:rPr lang="it-IT" sz="10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30.000</a:t>
                      </a:r>
                      <a:endParaRPr lang="it-IT" sz="1000" b="1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B:</a:t>
                      </a:r>
                      <a:br>
                        <a:rPr lang="it-IT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0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30.000 </a:t>
                      </a:r>
                      <a:r>
                        <a:rPr lang="it-IT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</a:t>
                      </a:r>
                      <a:r>
                        <a:rPr lang="it-IT" sz="10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16.000</a:t>
                      </a:r>
                      <a:endParaRPr lang="it-IT" sz="1000" b="1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C:</a:t>
                      </a:r>
                      <a:b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0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16.000 </a:t>
                      </a:r>
                      <a: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</a:t>
                      </a:r>
                      <a:r>
                        <a:rPr lang="it-IT" sz="10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10.000</a:t>
                      </a:r>
                      <a:endParaRPr lang="it-IT" sz="100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D:</a:t>
                      </a:r>
                      <a:b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0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10.000 </a:t>
                      </a:r>
                      <a: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- 7.000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</a:t>
                      </a:r>
                      <a:r>
                        <a:rPr lang="it-IT" sz="10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E:</a:t>
                      </a:r>
                      <a: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/>
                      </a:r>
                      <a:b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0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&lt;</a:t>
                      </a:r>
                      <a:r>
                        <a:rPr lang="it-IT" sz="1000" b="1" i="0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7.000</a:t>
                      </a:r>
                      <a:endParaRPr lang="it-IT" sz="100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it-IT" sz="10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rtl="0" fontAlgn="ctr"/>
                      <a:r>
                        <a:rPr lang="it-IT" sz="10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Valore</a:t>
                      </a:r>
                      <a:r>
                        <a:rPr lang="it-IT" sz="100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it-IT" sz="10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% per Mese</a:t>
                      </a:r>
                      <a:r>
                        <a:rPr lang="it-IT" sz="100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it-IT" sz="10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2018</a:t>
                      </a: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68989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it-IT" sz="105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N° Aziende Dichiaranti</a:t>
                      </a:r>
                      <a:endParaRPr lang="it-IT" sz="10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F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  <a:endParaRPr lang="it-IT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  <a:endParaRPr lang="it-IT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it-IT" sz="1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23</a:t>
                      </a:r>
                      <a:endParaRPr lang="it-IT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 gridSpan="7"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38" marR="9143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23011">
                <a:tc rowSpan="12">
                  <a:txBody>
                    <a:bodyPr/>
                    <a:lstStyle/>
                    <a:p>
                      <a:pPr algn="ctr" fontAlgn="ctr"/>
                      <a:r>
                        <a:rPr lang="it-IT" sz="12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CRESCITA % DEGLI INVESTIMENTI PUBBLICITARI PROGRESSIVI</a:t>
                      </a:r>
                      <a:r>
                        <a:rPr lang="it-IT" sz="1200" b="1" u="none" strike="noStrike" kern="1200" baseline="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2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2018</a:t>
                      </a:r>
                      <a:r>
                        <a:rPr lang="it-IT" sz="12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SUL 2017 </a:t>
                      </a:r>
                    </a:p>
                    <a:p>
                      <a:pPr algn="ctr" fontAlgn="ctr"/>
                      <a:r>
                        <a:rPr lang="it-IT" sz="12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DELLE AZIENDE DELLA FASCIA</a:t>
                      </a:r>
                      <a:endParaRPr lang="it-IT" sz="1200" b="0" i="0" u="none" strike="noStrike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Gennaio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-11,4%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-14,2%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32,6%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-17,2%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Febbraio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-8,7%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26,6%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-14,5%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Marzo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-9,8%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Aprile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-8,2%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-9,7%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Maggio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-9,4%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11,8%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-10,1%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Giugno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-10,2%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-0,9%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11,0%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Luglio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-9,3%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-0,2%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12,4%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-8,0%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Agosto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11,5%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-10,8%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11,2%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-7,0%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Settembre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11,5%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-10,9%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-6,6%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1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Ottobre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11,5%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-10,3%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-5,5%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Novembre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11,4%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-9,5%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-5,5%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Dicembre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0">
                <a:tc gridSpan="7">
                  <a:txBody>
                    <a:bodyPr/>
                    <a:lstStyle/>
                    <a:p>
                      <a:pPr algn="l" rtl="0" fontAlgn="ctr"/>
                      <a:endParaRPr lang="it-IT" sz="200" b="1" i="0" u="none" strike="noStrike" dirty="0" smtClean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200" b="0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38" marR="9143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123011">
                <a:tc rowSpan="1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2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PESO DEGLI INVESTIMENTI PUBBLICITARI PROGRESSIVI DELLE AZIENDE 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lang="it-IT" sz="12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DELLA FASCIA SUL TOTALE INVESTIMENTI 2018</a:t>
                      </a: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Gennaio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56,2%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Febbraio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55,1%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Marzo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56,3%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Aprile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56,1%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Maggio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56,3%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Giugno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56,6%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1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Luglio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56,7%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2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Agosto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56,8%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3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Settembre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56,9%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4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Ottobre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57,0%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5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Novembre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57,1%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6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Dicembre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7"/>
                  </a:ext>
                </a:extLst>
              </a:tr>
            </a:tbl>
          </a:graphicData>
        </a:graphic>
      </p:graphicFrame>
      <p:sp>
        <p:nvSpPr>
          <p:cNvPr id="5" name="CasellaDiTesto 4"/>
          <p:cNvSpPr txBox="1"/>
          <p:nvPr/>
        </p:nvSpPr>
        <p:spPr>
          <a:xfrm>
            <a:off x="1056640" y="6692472"/>
            <a:ext cx="10010140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N.B. I valori sono stati calcolati partendo </a:t>
            </a:r>
            <a:r>
              <a:rPr lang="it-IT" sz="1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dagli investimenti 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netti pubblicitari </a:t>
            </a:r>
            <a:r>
              <a:rPr lang="it-IT" sz="1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2017 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e </a:t>
            </a:r>
            <a:r>
              <a:rPr lang="it-IT" sz="1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 esclusa 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la "</a:t>
            </a:r>
            <a:r>
              <a:rPr lang="it-IT" sz="1000" i="1" dirty="0" err="1">
                <a:latin typeface="Arial Black" panose="020B0A04020102020204" pitchFamily="34" charset="0"/>
                <a:cs typeface="Arial" panose="020B0604020202020204" pitchFamily="34" charset="0"/>
              </a:rPr>
              <a:t>Keywords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/Search </a:t>
            </a:r>
            <a:r>
              <a:rPr lang="it-IT" sz="1000" i="1" dirty="0" err="1">
                <a:latin typeface="Arial Black" panose="020B0A04020102020204" pitchFamily="34" charset="0"/>
                <a:cs typeface="Arial" panose="020B0604020202020204" pitchFamily="34" charset="0"/>
              </a:rPr>
              <a:t>adv</a:t>
            </a:r>
            <a:r>
              <a:rPr lang="it-IT" sz="1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"</a:t>
            </a:r>
            <a:endParaRPr lang="it-IT" sz="1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ottotitolo 3"/>
          <p:cNvSpPr txBox="1">
            <a:spLocks/>
          </p:cNvSpPr>
          <p:nvPr/>
        </p:nvSpPr>
        <p:spPr>
          <a:xfrm>
            <a:off x="0" y="-79222"/>
            <a:ext cx="12192000" cy="43842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None/>
              <a:defRPr sz="1600" b="0" kern="1200" cap="all" baseline="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Arial Black" panose="020B0A04020102020204" pitchFamily="34" charset="0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itchFamily="34" charset="0"/>
              <a:buNone/>
              <a:defRPr sz="1800" b="0" i="0" kern="1200" cap="all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Font typeface="Arial" pitchFamily="34" charset="0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SzPct val="130000"/>
              <a:buFont typeface="Wingdings" panose="05000000000000000000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tx2"/>
              </a:buClr>
              <a:buSzPct val="130000"/>
              <a:buFont typeface="+mj-lt"/>
              <a:buNone/>
              <a:defRPr lang="it-IT" sz="1800" kern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+mj-lt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+mj-lt"/>
              <a:buNone/>
              <a:defRPr sz="17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i="1" dirty="0" smtClean="0"/>
              <a:t>Ranking per fascia di INVESTIMENTO totale (per 1.000) - Crescita % E PESO DEGLI INVESTIMENTI PROGRESSIVO</a:t>
            </a:r>
            <a:endParaRPr lang="it-IT" sz="1400" i="1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13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94225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>
            <a:spLocks noGrp="1"/>
          </p:cNvSpPr>
          <p:nvPr>
            <p:ph type="ctrTitle"/>
          </p:nvPr>
        </p:nvSpPr>
        <p:spPr>
          <a:xfrm>
            <a:off x="1433788" y="2877954"/>
            <a:ext cx="5274716" cy="1564614"/>
          </a:xfrm>
        </p:spPr>
        <p:txBody>
          <a:bodyPr/>
          <a:lstStyle/>
          <a:p>
            <a:r>
              <a:rPr lang="it-IT" sz="6000" dirty="0" err="1" smtClean="0"/>
              <a:t>Thank</a:t>
            </a:r>
            <a:r>
              <a:rPr lang="it-IT" sz="6000" dirty="0" smtClean="0"/>
              <a:t> </a:t>
            </a:r>
            <a:r>
              <a:rPr lang="it-IT" sz="6000" dirty="0" err="1" smtClean="0"/>
              <a:t>you</a:t>
            </a:r>
            <a:endParaRPr lang="it-IT" sz="6000" dirty="0"/>
          </a:p>
        </p:txBody>
      </p:sp>
      <p:sp>
        <p:nvSpPr>
          <p:cNvPr id="7" name="Sottotitolo 4"/>
          <p:cNvSpPr>
            <a:spLocks noGrp="1"/>
          </p:cNvSpPr>
          <p:nvPr>
            <p:ph type="subTitle" idx="1"/>
          </p:nvPr>
        </p:nvSpPr>
        <p:spPr>
          <a:xfrm>
            <a:off x="1541365" y="4501190"/>
            <a:ext cx="9337921" cy="1232066"/>
          </a:xfrm>
        </p:spPr>
        <p:txBody>
          <a:bodyPr/>
          <a:lstStyle/>
          <a:p>
            <a:pPr algn="l"/>
            <a:r>
              <a:rPr lang="it-IT" sz="2000" dirty="0" smtClean="0"/>
              <a:t>Chiara Castelli</a:t>
            </a:r>
            <a:br>
              <a:rPr lang="it-IT" sz="2000" dirty="0" smtClean="0"/>
            </a:br>
            <a:r>
              <a:rPr lang="it-IT" sz="2000" dirty="0" smtClean="0"/>
              <a:t>Tel. +39 348 1001107</a:t>
            </a:r>
            <a:br>
              <a:rPr lang="it-IT" sz="2000" dirty="0" smtClean="0"/>
            </a:br>
            <a:r>
              <a:rPr lang="it-IT" sz="2000" dirty="0" smtClean="0">
                <a:hlinkClick r:id="rId2"/>
              </a:rPr>
              <a:t>c.castelli@reply.eu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www.reply.com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53502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Reply Consulting PRESENTATION WHITE 4.3">
  <a:themeElements>
    <a:clrScheme name="Impostazioni personalizzate 150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76B8A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Reply_ppt_template_black_4.3-TRIPLESENSE-CLD-rev.pptx" id="{5300BBF0-B928-40B7-A4F0-B85F7BB21587}" vid="{87529293-EB9D-4693-B12D-DC576F2C49D1}"/>
    </a:ext>
  </a:extLst>
</a:theme>
</file>

<file path=ppt/theme/theme2.xml><?xml version="1.0" encoding="utf-8"?>
<a:theme xmlns:a="http://schemas.openxmlformats.org/drawingml/2006/main" name="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3.xml><?xml version="1.0" encoding="utf-8"?>
<a:theme xmlns:a="http://schemas.openxmlformats.org/drawingml/2006/main" name="1_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Reply Consulting PRESENTATION WHITE 4.3</Template>
  <TotalTime>14290</TotalTime>
  <Words>2743</Words>
  <Application>Microsoft Office PowerPoint</Application>
  <PresentationFormat>Widescreen</PresentationFormat>
  <Paragraphs>1514</Paragraphs>
  <Slides>14</Slides>
  <Notes>13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3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24" baseType="lpstr">
      <vt:lpstr>Arial</vt:lpstr>
      <vt:lpstr>Arial  </vt:lpstr>
      <vt:lpstr>Arial Black</vt:lpstr>
      <vt:lpstr>Calibri</vt:lpstr>
      <vt:lpstr>Verdana</vt:lpstr>
      <vt:lpstr>Wingdings</vt:lpstr>
      <vt:lpstr>Reply Consulting PRESENTATION WHITE 4.3</vt:lpstr>
      <vt:lpstr>Reply</vt:lpstr>
      <vt:lpstr>1_Reply</vt:lpstr>
      <vt:lpstr>think-cell Folie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Thank you</vt:lpstr>
    </vt:vector>
  </TitlesOfParts>
  <Manager/>
  <Company>Reply S.p.A.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 OF YOUR PRESENTATION</dc:title>
  <dc:subject/>
  <dc:creator>Selvaggi Laura</dc:creator>
  <cp:keywords/>
  <dc:description/>
  <cp:lastModifiedBy>Selvaggi Laura</cp:lastModifiedBy>
  <cp:revision>548</cp:revision>
  <cp:lastPrinted>2018-12-17T11:32:21Z</cp:lastPrinted>
  <dcterms:created xsi:type="dcterms:W3CDTF">2017-09-15T07:09:01Z</dcterms:created>
  <dcterms:modified xsi:type="dcterms:W3CDTF">2018-12-17T19:09:37Z</dcterms:modified>
  <cp:category/>
</cp:coreProperties>
</file>