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22"/>
  </p:notesMasterIdLst>
  <p:handoutMasterIdLst>
    <p:handoutMasterId r:id="rId23"/>
  </p:handoutMasterIdLst>
  <p:sldIdLst>
    <p:sldId id="421" r:id="rId5"/>
    <p:sldId id="389" r:id="rId6"/>
    <p:sldId id="410" r:id="rId7"/>
    <p:sldId id="426" r:id="rId8"/>
    <p:sldId id="422" r:id="rId9"/>
    <p:sldId id="423" r:id="rId10"/>
    <p:sldId id="413" r:id="rId11"/>
    <p:sldId id="414" r:id="rId12"/>
    <p:sldId id="432" r:id="rId13"/>
    <p:sldId id="428" r:id="rId14"/>
    <p:sldId id="427" r:id="rId15"/>
    <p:sldId id="416" r:id="rId16"/>
    <p:sldId id="417" r:id="rId17"/>
    <p:sldId id="429" r:id="rId18"/>
    <p:sldId id="430" r:id="rId19"/>
    <p:sldId id="431" r:id="rId20"/>
    <p:sldId id="408" r:id="rId21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6B8A"/>
    <a:srgbClr val="FFCB25"/>
    <a:srgbClr val="FFB400"/>
    <a:srgbClr val="DBE2ED"/>
    <a:srgbClr val="FDE88D"/>
    <a:srgbClr val="FFD88B"/>
    <a:srgbClr val="EE832A"/>
    <a:srgbClr val="FFB219"/>
    <a:srgbClr val="FFDC95"/>
    <a:srgbClr val="BAC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85" autoAdjust="0"/>
    <p:restoredTop sz="94434" autoAdjust="0"/>
  </p:normalViewPr>
  <p:slideViewPr>
    <p:cSldViewPr>
      <p:cViewPr varScale="1">
        <p:scale>
          <a:sx n="71" d="100"/>
          <a:sy n="71" d="100"/>
        </p:scale>
        <p:origin x="156" y="60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8.%20Agosto%20(sostituire%20tutto%20tranne%20inviati)\Output_Report%20Agosto%2018\x_PRESENTAZIONE%20Agosto%2020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8.%20Agosto%20(sostituire%20tutto%20tranne%20inviati)\Output_Report%20Agosto%2018\x_PRESENTAZIONE%20Agosto%202018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Stampa\2018\08.%20Agosto%20(sostituire%20tutto%20tranne%20inviati)\Output_Report%20Agosto%2018\x_PRESENTAZIONE%20Agosto%20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9529354167516625E-2"/>
          <c:y val="1.6894490305093244E-2"/>
          <c:w val="0.92907168210191338"/>
          <c:h val="0.8076375610344921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'Pag 3'!$R$2:$R$4</c:f>
              <c:strCache>
                <c:ptCount val="3"/>
                <c:pt idx="0">
                  <c:v>Fatturato totale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3'!$R$5:$R$12</c:f>
              <c:numCache>
                <c:formatCode>#,##0</c:formatCode>
                <c:ptCount val="8"/>
                <c:pt idx="0">
                  <c:v>37169.624089442514</c:v>
                </c:pt>
                <c:pt idx="1">
                  <c:v>40946.818708288287</c:v>
                </c:pt>
                <c:pt idx="2">
                  <c:v>52034.352856455691</c:v>
                </c:pt>
                <c:pt idx="3">
                  <c:v>46620.499160304753</c:v>
                </c:pt>
                <c:pt idx="4">
                  <c:v>50586.151781552893</c:v>
                </c:pt>
                <c:pt idx="5">
                  <c:v>48397.62809551035</c:v>
                </c:pt>
                <c:pt idx="6">
                  <c:v>38560.596855577409</c:v>
                </c:pt>
                <c:pt idx="7">
                  <c:v>26525.27190100414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8387120"/>
        <c:axId val="140936280"/>
      </c:barChart>
      <c:lineChart>
        <c:grouping val="standard"/>
        <c:varyColors val="0"/>
        <c:ser>
          <c:idx val="0"/>
          <c:order val="0"/>
          <c:tx>
            <c:strRef>
              <c:f>'Pag 3'!$Q$2:$Q$4</c:f>
              <c:strCache>
                <c:ptCount val="3"/>
                <c:pt idx="0">
                  <c:v>Fatturato totale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3'!$Q$5:$Q$16</c:f>
              <c:numCache>
                <c:formatCode>#,##0</c:formatCode>
                <c:ptCount val="12"/>
                <c:pt idx="0">
                  <c:v>40203.254653710188</c:v>
                </c:pt>
                <c:pt idx="1">
                  <c:v>45117.397903047939</c:v>
                </c:pt>
                <c:pt idx="2">
                  <c:v>57837.725481745241</c:v>
                </c:pt>
                <c:pt idx="3">
                  <c:v>48403.571343315474</c:v>
                </c:pt>
                <c:pt idx="4">
                  <c:v>55271.839072040035</c:v>
                </c:pt>
                <c:pt idx="5">
                  <c:v>49199.773014135164</c:v>
                </c:pt>
                <c:pt idx="6">
                  <c:v>38960.337880752952</c:v>
                </c:pt>
                <c:pt idx="7">
                  <c:v>27011.728469476147</c:v>
                </c:pt>
                <c:pt idx="8">
                  <c:v>51202.515120911703</c:v>
                </c:pt>
                <c:pt idx="9">
                  <c:v>56397.292877013591</c:v>
                </c:pt>
                <c:pt idx="10">
                  <c:v>61066.783511135422</c:v>
                </c:pt>
                <c:pt idx="11">
                  <c:v>62544.70655014371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387120"/>
        <c:axId val="140936280"/>
      </c:lineChart>
      <c:catAx>
        <c:axId val="13838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0936280"/>
        <c:crosses val="autoZero"/>
        <c:auto val="1"/>
        <c:lblAlgn val="ctr"/>
        <c:lblOffset val="100"/>
        <c:noMultiLvlLbl val="0"/>
      </c:catAx>
      <c:valAx>
        <c:axId val="14093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83871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3"/>
          <c:order val="1"/>
          <c:tx>
            <c:strRef>
              <c:f>'Pag 3'!$U$2:$U$4</c:f>
              <c:strCache>
                <c:ptCount val="3"/>
                <c:pt idx="0">
                  <c:v>Totale Avvisi</c:v>
                </c:pt>
                <c:pt idx="2">
                  <c:v>2018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3'!$U$5:$U$12</c:f>
              <c:numCache>
                <c:formatCode>#,##0</c:formatCode>
                <c:ptCount val="8"/>
                <c:pt idx="0">
                  <c:v>27410.065734123826</c:v>
                </c:pt>
                <c:pt idx="1">
                  <c:v>28731.749585455906</c:v>
                </c:pt>
                <c:pt idx="2">
                  <c:v>36361.419166535248</c:v>
                </c:pt>
                <c:pt idx="3">
                  <c:v>34618.811198757132</c:v>
                </c:pt>
                <c:pt idx="4">
                  <c:v>36516.72966799506</c:v>
                </c:pt>
                <c:pt idx="5">
                  <c:v>34580.477056575764</c:v>
                </c:pt>
                <c:pt idx="6">
                  <c:v>32063.389409225372</c:v>
                </c:pt>
                <c:pt idx="7">
                  <c:v>24663.441153422194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530736"/>
        <c:axId val="197753280"/>
      </c:barChart>
      <c:lineChart>
        <c:grouping val="standard"/>
        <c:varyColors val="0"/>
        <c:ser>
          <c:idx val="2"/>
          <c:order val="0"/>
          <c:tx>
            <c:strRef>
              <c:f>'Pag 3'!$T$2:$T$4</c:f>
              <c:strCache>
                <c:ptCount val="3"/>
                <c:pt idx="0">
                  <c:v>Totale Avvisi</c:v>
                </c:pt>
                <c:pt idx="2">
                  <c:v>2017</c:v>
                </c:pt>
              </c:strCache>
            </c:strRef>
          </c:tx>
          <c:spPr>
            <a:ln w="28575" cap="rnd">
              <a:solidFill>
                <a:srgbClr val="576B8A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3'!$P$5:$P$17</c:f>
              <c:strCache>
                <c:ptCount val="13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Totale Progressivo</c:v>
                </c:pt>
              </c:strCache>
            </c:strRef>
          </c:cat>
          <c:val>
            <c:numRef>
              <c:f>'Pag 3'!$T$5:$T$16</c:f>
              <c:numCache>
                <c:formatCode>#,##0</c:formatCode>
                <c:ptCount val="12"/>
                <c:pt idx="0">
                  <c:v>27667.437978347767</c:v>
                </c:pt>
                <c:pt idx="1">
                  <c:v>29928.437171849517</c:v>
                </c:pt>
                <c:pt idx="2">
                  <c:v>36427.578906977396</c:v>
                </c:pt>
                <c:pt idx="3">
                  <c:v>34447.525509417675</c:v>
                </c:pt>
                <c:pt idx="4">
                  <c:v>36590.628578118893</c:v>
                </c:pt>
                <c:pt idx="5">
                  <c:v>33372.93890083069</c:v>
                </c:pt>
                <c:pt idx="6">
                  <c:v>31288.872735723657</c:v>
                </c:pt>
                <c:pt idx="7">
                  <c:v>23689.504965415792</c:v>
                </c:pt>
                <c:pt idx="8">
                  <c:v>34443.653352081448</c:v>
                </c:pt>
                <c:pt idx="9">
                  <c:v>36678.926955455521</c:v>
                </c:pt>
                <c:pt idx="10">
                  <c:v>38486.011526341958</c:v>
                </c:pt>
                <c:pt idx="11">
                  <c:v>42720.393369894809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0530736"/>
        <c:axId val="197753280"/>
      </c:lineChart>
      <c:catAx>
        <c:axId val="14053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7753280"/>
        <c:crosses val="autoZero"/>
        <c:auto val="1"/>
        <c:lblAlgn val="ctr"/>
        <c:lblOffset val="100"/>
        <c:noMultiLvlLbl val="0"/>
      </c:catAx>
      <c:valAx>
        <c:axId val="19775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0530736"/>
        <c:crosses val="autoZero"/>
        <c:crossBetween val="between"/>
        <c:majorUnit val="100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 b="1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01893903915533E-2"/>
          <c:y val="3.6640960902372746E-2"/>
          <c:w val="0.88044395426110844"/>
          <c:h val="0.7803532783559240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'Pag 7 P tot'!$W$20</c:f>
              <c:strCache>
                <c:ptCount val="1"/>
                <c:pt idx="0">
                  <c:v>Settimanali</c:v>
                </c:pt>
              </c:strCache>
            </c:strRef>
          </c:tx>
          <c:spPr>
            <a:solidFill>
              <a:srgbClr val="576B8A"/>
            </a:solidFill>
            <a:ln>
              <a:noFill/>
            </a:ln>
            <a:effectLst/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7 P tot'!$X$19:$Y$19</c:f>
              <c:strCache>
                <c:ptCount val="2"/>
                <c:pt idx="0">
                  <c:v>ago-17</c:v>
                </c:pt>
                <c:pt idx="1">
                  <c:v>ago.18</c:v>
                </c:pt>
              </c:strCache>
            </c:strRef>
          </c:cat>
          <c:val>
            <c:numRef>
              <c:f>'Pag 7 P tot'!$X$20:$Y$20</c:f>
              <c:numCache>
                <c:formatCode>#,##0</c:formatCode>
                <c:ptCount val="2"/>
                <c:pt idx="0">
                  <c:v>9210</c:v>
                </c:pt>
                <c:pt idx="1">
                  <c:v>8453</c:v>
                </c:pt>
              </c:numCache>
            </c:numRef>
          </c:val>
        </c:ser>
        <c:ser>
          <c:idx val="1"/>
          <c:order val="1"/>
          <c:tx>
            <c:strRef>
              <c:f>'Pag 7 P tot'!$W$21</c:f>
              <c:strCache>
                <c:ptCount val="1"/>
                <c:pt idx="0">
                  <c:v>Mensili</c:v>
                </c:pt>
              </c:strCache>
            </c:strRef>
          </c:tx>
          <c:spPr>
            <a:solidFill>
              <a:srgbClr val="FFC00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7 P tot'!$X$19:$Y$19</c:f>
              <c:strCache>
                <c:ptCount val="2"/>
                <c:pt idx="0">
                  <c:v>ago-17</c:v>
                </c:pt>
                <c:pt idx="1">
                  <c:v>ago.18</c:v>
                </c:pt>
              </c:strCache>
            </c:strRef>
          </c:cat>
          <c:val>
            <c:numRef>
              <c:f>'Pag 7 P tot'!$X$21:$Y$21</c:f>
              <c:numCache>
                <c:formatCode>#,##0</c:formatCode>
                <c:ptCount val="2"/>
                <c:pt idx="0">
                  <c:v>4304</c:v>
                </c:pt>
                <c:pt idx="1">
                  <c:v>4648</c:v>
                </c:pt>
              </c:numCache>
            </c:numRef>
          </c:val>
        </c:ser>
        <c:ser>
          <c:idx val="2"/>
          <c:order val="2"/>
          <c:tx>
            <c:strRef>
              <c:f>'Pag 7 P tot'!$W$22</c:f>
              <c:strCache>
                <c:ptCount val="1"/>
                <c:pt idx="0">
                  <c:v>Altre periodicità</c:v>
                </c:pt>
              </c:strCache>
            </c:strRef>
          </c:tx>
          <c:spPr>
            <a:solidFill>
              <a:srgbClr val="92D05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'Pag 7 P tot'!$X$19:$Y$19</c:f>
              <c:strCache>
                <c:ptCount val="2"/>
                <c:pt idx="0">
                  <c:v>ago-17</c:v>
                </c:pt>
                <c:pt idx="1">
                  <c:v>ago.18</c:v>
                </c:pt>
              </c:strCache>
            </c:strRef>
          </c:cat>
          <c:val>
            <c:numRef>
              <c:f>'Pag 7 P tot'!$X$22:$Y$22</c:f>
              <c:numCache>
                <c:formatCode>#,##0</c:formatCode>
                <c:ptCount val="2"/>
                <c:pt idx="0">
                  <c:v>148</c:v>
                </c:pt>
                <c:pt idx="1">
                  <c:v>114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  <c:axId val="197707208"/>
        <c:axId val="197835128"/>
      </c:barChart>
      <c:catAx>
        <c:axId val="197707208"/>
        <c:scaling>
          <c:orientation val="minMax"/>
        </c:scaling>
        <c:delete val="0"/>
        <c:axPos val="b"/>
        <c:numFmt formatCode="mmm\-yy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7835128"/>
        <c:crosses val="autoZero"/>
        <c:auto val="0"/>
        <c:lblAlgn val="ctr"/>
        <c:lblOffset val="100"/>
        <c:noMultiLvlLbl val="0"/>
      </c:catAx>
      <c:valAx>
        <c:axId val="1978351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770720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300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7379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911424" y="2198485"/>
            <a:ext cx="10081120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/>
              <a:t>PRESENTAZIONE </a:t>
            </a:r>
            <a:endParaRPr lang="it-IT" sz="4400" dirty="0" smtClean="0"/>
          </a:p>
          <a:p>
            <a:r>
              <a:rPr lang="it-IT" sz="4400" dirty="0" smtClean="0"/>
              <a:t>DATI agosto 2018</a:t>
            </a:r>
            <a:r>
              <a:rPr lang="it-IT" sz="4400" dirty="0"/>
              <a:t/>
            </a:r>
            <a:br>
              <a:rPr lang="it-IT" sz="4400" dirty="0"/>
            </a:br>
            <a:endParaRPr lang="it-IT" sz="2000" dirty="0" smtClean="0"/>
          </a:p>
          <a:p>
            <a:endParaRPr lang="it-IT" sz="4400" dirty="0" smtClean="0"/>
          </a:p>
          <a:p>
            <a:r>
              <a:rPr lang="it-IT" sz="4400" i="1" dirty="0" smtClean="0"/>
              <a:t>OSSERVATORIO DEGLI INVESTIMENTI PUBBLICITARI </a:t>
            </a:r>
            <a:r>
              <a:rPr lang="it-IT" sz="4400" i="1" dirty="0"/>
              <a:t>SULLA STAMPA</a:t>
            </a: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958660" y="5654869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28 settembre 2018</a:t>
            </a:r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02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700789"/>
              </p:ext>
            </p:extLst>
          </p:nvPr>
        </p:nvGraphicFramePr>
        <p:xfrm>
          <a:off x="751297" y="345267"/>
          <a:ext cx="10728000" cy="250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08833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Agosto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Nessuna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032469"/>
              </p:ext>
            </p:extLst>
          </p:nvPr>
        </p:nvGraphicFramePr>
        <p:xfrm>
          <a:off x="751297" y="3738404"/>
          <a:ext cx="10728000" cy="2514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719296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QUOTIDIANE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Agosto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Marittimo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 (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Dic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 Black" panose="020B0A04020102020204" pitchFamily="34" charset="0"/>
                          <a:cs typeface="Arial"/>
                        </a:rPr>
                        <a:t>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Spazi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ttangolo 2"/>
          <p:cNvSpPr/>
          <p:nvPr/>
        </p:nvSpPr>
        <p:spPr bwMode="auto">
          <a:xfrm>
            <a:off x="346357" y="745123"/>
            <a:ext cx="11507961" cy="273600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0" name="CasellaDiTesto 9"/>
          <p:cNvSpPr txBox="1"/>
          <p:nvPr/>
        </p:nvSpPr>
        <p:spPr>
          <a:xfrm>
            <a:off x="9338683" y="737052"/>
            <a:ext cx="2506961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bg1"/>
                </a:solidFill>
              </a:rPr>
              <a:t>Totale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Fatturato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Rettangolo 8"/>
          <p:cNvSpPr/>
          <p:nvPr/>
        </p:nvSpPr>
        <p:spPr bwMode="auto">
          <a:xfrm>
            <a:off x="337683" y="3586463"/>
            <a:ext cx="11507961" cy="2736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1" name="CasellaDiTesto 10"/>
          <p:cNvSpPr txBox="1"/>
          <p:nvPr/>
        </p:nvSpPr>
        <p:spPr>
          <a:xfrm>
            <a:off x="9338682" y="3586056"/>
            <a:ext cx="2506961" cy="3077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 smtClean="0">
                <a:solidFill>
                  <a:schemeClr val="bg1"/>
                </a:solidFill>
              </a:rPr>
              <a:t>Totale</a:t>
            </a:r>
            <a:r>
              <a:rPr lang="en-US" sz="1400" dirty="0" smtClean="0">
                <a:solidFill>
                  <a:schemeClr val="bg1"/>
                </a:solidFill>
              </a:rPr>
              <a:t> </a:t>
            </a:r>
            <a:r>
              <a:rPr lang="en-US" sz="1400" dirty="0" err="1" smtClean="0">
                <a:solidFill>
                  <a:schemeClr val="bg1"/>
                </a:solidFill>
              </a:rPr>
              <a:t>Spazi</a:t>
            </a:r>
            <a:endParaRPr lang="en-US" sz="1400" dirty="0">
              <a:solidFill>
                <a:schemeClr val="bg1"/>
              </a:solidFill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509162" y="6476630"/>
            <a:ext cx="10404054" cy="261610"/>
            <a:chOff x="509162" y="6476630"/>
            <a:chExt cx="10404054" cy="261610"/>
          </a:xfrm>
        </p:grpSpPr>
        <p:grpSp>
          <p:nvGrpSpPr>
            <p:cNvPr id="21" name="Gruppo 20"/>
            <p:cNvGrpSpPr/>
            <p:nvPr/>
          </p:nvGrpSpPr>
          <p:grpSpPr>
            <a:xfrm>
              <a:off x="8010872" y="6476630"/>
              <a:ext cx="2902344" cy="261610"/>
              <a:chOff x="7968208" y="6476630"/>
              <a:chExt cx="2902344" cy="261610"/>
            </a:xfrm>
          </p:grpSpPr>
          <p:sp>
            <p:nvSpPr>
              <p:cNvPr id="12" name="CasellaDiTesto 11"/>
              <p:cNvSpPr txBox="1"/>
              <p:nvPr/>
            </p:nvSpPr>
            <p:spPr>
              <a:xfrm>
                <a:off x="8289384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2017 </a:t>
                </a:r>
                <a:endParaRPr lang="en-US" dirty="0"/>
              </a:p>
            </p:txBody>
          </p:sp>
          <p:sp>
            <p:nvSpPr>
              <p:cNvPr id="13" name="Rettangolo 12"/>
              <p:cNvSpPr/>
              <p:nvPr/>
            </p:nvSpPr>
            <p:spPr bwMode="auto">
              <a:xfrm>
                <a:off x="7968208" y="6525557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CasellaDiTesto 13"/>
              <p:cNvSpPr txBox="1"/>
              <p:nvPr/>
            </p:nvSpPr>
            <p:spPr>
              <a:xfrm>
                <a:off x="9305880" y="6476630"/>
                <a:ext cx="497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2018 </a:t>
                </a:r>
                <a:endParaRPr lang="en-US" dirty="0"/>
              </a:p>
            </p:txBody>
          </p:sp>
          <p:sp>
            <p:nvSpPr>
              <p:cNvPr id="15" name="Rettangolo 14"/>
              <p:cNvSpPr/>
              <p:nvPr/>
            </p:nvSpPr>
            <p:spPr bwMode="auto">
              <a:xfrm>
                <a:off x="9002608" y="6525557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CasellaDiTesto 18"/>
              <p:cNvSpPr txBox="1"/>
              <p:nvPr/>
            </p:nvSpPr>
            <p:spPr>
              <a:xfrm>
                <a:off x="10222552" y="6479758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9912424" y="652868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Rettangolo 34"/>
            <p:cNvSpPr/>
            <p:nvPr/>
          </p:nvSpPr>
          <p:spPr>
            <a:xfrm>
              <a:off x="509162" y="6482647"/>
              <a:ext cx="457872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I dati sono consultabili </a:t>
              </a:r>
              <a:r>
                <a:rPr lang="it-IT" sz="1000" b="1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alle Tavole II e III </a:t>
              </a:r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del report</a:t>
              </a:r>
              <a:endPara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8" name="Gruppo 7"/>
          <p:cNvGrpSpPr/>
          <p:nvPr/>
        </p:nvGrpSpPr>
        <p:grpSpPr>
          <a:xfrm>
            <a:off x="420722" y="886394"/>
            <a:ext cx="11270790" cy="2493440"/>
            <a:chOff x="420722" y="886394"/>
            <a:chExt cx="11270790" cy="2493440"/>
          </a:xfrm>
        </p:grpSpPr>
        <p:sp>
          <p:nvSpPr>
            <p:cNvPr id="28" name="CasellaDiTesto 27"/>
            <p:cNvSpPr txBox="1"/>
            <p:nvPr/>
          </p:nvSpPr>
          <p:spPr>
            <a:xfrm>
              <a:off x="3864583" y="907539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-3,7%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" name="CasellaDiTesto 1"/>
            <p:cNvSpPr txBox="1"/>
            <p:nvPr/>
          </p:nvSpPr>
          <p:spPr>
            <a:xfrm>
              <a:off x="1272545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-7,5%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961854" y="904364"/>
              <a:ext cx="720008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-10,0%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143440" y="898635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-9,2%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4715778" y="899821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-8,5%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6449615" y="891510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5601233" y="900181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36" name="Grafico 3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4430509"/>
                </p:ext>
              </p:extLst>
            </p:nvPr>
          </p:nvGraphicFramePr>
          <p:xfrm>
            <a:off x="420722" y="1298603"/>
            <a:ext cx="11270790" cy="208123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1" name="CasellaDiTesto 40"/>
            <p:cNvSpPr txBox="1"/>
            <p:nvPr/>
          </p:nvSpPr>
          <p:spPr>
            <a:xfrm>
              <a:off x="7354783" y="886394"/>
              <a:ext cx="648000" cy="291600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-1,8%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uppo 15"/>
          <p:cNvGrpSpPr/>
          <p:nvPr/>
        </p:nvGrpSpPr>
        <p:grpSpPr>
          <a:xfrm>
            <a:off x="411316" y="3812547"/>
            <a:ext cx="11280196" cy="2356750"/>
            <a:chOff x="411316" y="3812547"/>
            <a:chExt cx="11280196" cy="2356750"/>
          </a:xfrm>
        </p:grpSpPr>
        <p:sp>
          <p:nvSpPr>
            <p:cNvPr id="17" name="CasellaDiTesto 16"/>
            <p:cNvSpPr txBox="1"/>
            <p:nvPr/>
          </p:nvSpPr>
          <p:spPr>
            <a:xfrm>
              <a:off x="1348036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-0,9%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2193306" y="3828211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-4,0%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3057901" y="38276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3917730" y="382766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0,5%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4" name="CasellaDiTesto 33"/>
            <p:cNvSpPr txBox="1"/>
            <p:nvPr/>
          </p:nvSpPr>
          <p:spPr>
            <a:xfrm>
              <a:off x="4775707" y="382254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-0,2%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7" name="CasellaDiTesto 36"/>
            <p:cNvSpPr txBox="1"/>
            <p:nvPr/>
          </p:nvSpPr>
          <p:spPr>
            <a:xfrm>
              <a:off x="5643255" y="3827988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3,6%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38" name="CasellaDiTesto 37"/>
            <p:cNvSpPr txBox="1"/>
            <p:nvPr/>
          </p:nvSpPr>
          <p:spPr>
            <a:xfrm>
              <a:off x="6444988" y="3822544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2,5%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43" name="Grafico 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97134323"/>
                </p:ext>
              </p:extLst>
            </p:nvPr>
          </p:nvGraphicFramePr>
          <p:xfrm>
            <a:off x="411316" y="4118925"/>
            <a:ext cx="11280196" cy="20503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4" name="CasellaDiTesto 43"/>
            <p:cNvSpPr txBox="1"/>
            <p:nvPr/>
          </p:nvSpPr>
          <p:spPr>
            <a:xfrm>
              <a:off x="7284233" y="3812547"/>
              <a:ext cx="648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4,1%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489352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10" grpId="0" animBg="1"/>
      <p:bldP spid="9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3999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Totale 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229865"/>
              </p:ext>
            </p:extLst>
          </p:nvPr>
        </p:nvGraphicFramePr>
        <p:xfrm>
          <a:off x="2023613" y="1884414"/>
          <a:ext cx="8144774" cy="3089172"/>
        </p:xfrm>
        <a:graphic>
          <a:graphicData uri="http://schemas.openxmlformats.org/drawingml/2006/table">
            <a:tbl>
              <a:tblPr/>
              <a:tblGrid>
                <a:gridCol w="1592783"/>
                <a:gridCol w="715410"/>
                <a:gridCol w="715410"/>
                <a:gridCol w="715410"/>
                <a:gridCol w="715410"/>
                <a:gridCol w="715410"/>
                <a:gridCol w="715410"/>
                <a:gridCol w="715410"/>
                <a:gridCol w="715410"/>
                <a:gridCol w="828711"/>
              </a:tblGrid>
              <a:tr h="7875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Gen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Feb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Apr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Mag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Giu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Lug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Ago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</a:t>
                      </a: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Ago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2018</a:t>
                      </a:r>
                      <a:endParaRPr lang="it-IT" sz="14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26" marB="45726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37.170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40.947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52.034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46.620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50.586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48.398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38.561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26.525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340.840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-5,8%</a:t>
                      </a:r>
                      <a:endParaRPr lang="it-IT" sz="1400" b="1" i="1" u="sng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585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Quotidiani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27.410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28.732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36.361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34.619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36.517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34.580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32.063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24.663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 smtClean="0">
                          <a:effectLst/>
                          <a:latin typeface="Arial" panose="020B0604020202020204" pitchFamily="34" charset="0"/>
                        </a:rPr>
                        <a:t>254.946</a:t>
                      </a:r>
                      <a:endParaRPr lang="it-IT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5236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 smtClean="0"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471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735338"/>
              </p:ext>
            </p:extLst>
          </p:nvPr>
        </p:nvGraphicFramePr>
        <p:xfrm>
          <a:off x="1745959" y="1014722"/>
          <a:ext cx="8700082" cy="4828556"/>
        </p:xfrm>
        <a:graphic>
          <a:graphicData uri="http://schemas.openxmlformats.org/drawingml/2006/table">
            <a:tbl>
              <a:tblPr/>
              <a:tblGrid>
                <a:gridCol w="1509199"/>
                <a:gridCol w="798987"/>
                <a:gridCol w="798987"/>
                <a:gridCol w="798987"/>
                <a:gridCol w="798987"/>
                <a:gridCol w="798987"/>
                <a:gridCol w="798987"/>
                <a:gridCol w="798987"/>
                <a:gridCol w="798987"/>
                <a:gridCol w="798987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12.285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23.520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20.916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23.896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14.629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144.281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Nazionale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7.830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8.181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50.176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3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12.565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16.312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15.143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17.207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13.344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112.612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Locale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20.510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21.344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24.644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26.268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25.896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24.591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18.859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188.364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57809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6"/>
          <p:cNvSpPr txBox="1">
            <a:spLocks noChangeArrowheads="1"/>
          </p:cNvSpPr>
          <p:nvPr/>
        </p:nvSpPr>
        <p:spPr bwMode="auto">
          <a:xfrm>
            <a:off x="1524000" y="210543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e Spazi</a:t>
            </a: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244365"/>
              </p:ext>
            </p:extLst>
          </p:nvPr>
        </p:nvGraphicFramePr>
        <p:xfrm>
          <a:off x="1650631" y="764704"/>
          <a:ext cx="8890738" cy="5619945"/>
        </p:xfrm>
        <a:graphic>
          <a:graphicData uri="http://schemas.openxmlformats.org/drawingml/2006/table">
            <a:tbl>
              <a:tblPr/>
              <a:tblGrid>
                <a:gridCol w="2327164"/>
                <a:gridCol w="729286"/>
                <a:gridCol w="729286"/>
                <a:gridCol w="729286"/>
                <a:gridCol w="729286"/>
                <a:gridCol w="729286"/>
                <a:gridCol w="729286"/>
                <a:gridCol w="729286"/>
                <a:gridCol w="729286"/>
                <a:gridCol w="729286"/>
              </a:tblGrid>
              <a:tr h="67829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67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894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5.226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4.096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3.777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3.692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34.232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4.763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4.929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4.248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3.949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28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Legale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7.478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363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690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0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2.343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530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Finanziaria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81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63244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44624"/>
            <a:ext cx="914400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QUOTIDIANI –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Peso % del Fatturato e degli Spazi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Progressivo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ad Agosto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984028"/>
              </p:ext>
            </p:extLst>
          </p:nvPr>
        </p:nvGraphicFramePr>
        <p:xfrm>
          <a:off x="814341" y="1448644"/>
          <a:ext cx="10563318" cy="4283637"/>
        </p:xfrm>
        <a:graphic>
          <a:graphicData uri="http://schemas.openxmlformats.org/drawingml/2006/table">
            <a:tbl>
              <a:tblPr/>
              <a:tblGrid>
                <a:gridCol w="1217612"/>
                <a:gridCol w="1721223"/>
                <a:gridCol w="1438836"/>
                <a:gridCol w="1371600"/>
                <a:gridCol w="282388"/>
                <a:gridCol w="1788459"/>
                <a:gridCol w="1398494"/>
                <a:gridCol w="1344706"/>
              </a:tblGrid>
              <a:tr h="1254215">
                <a:tc>
                  <a:txBody>
                    <a:bodyPr/>
                    <a:lstStyle/>
                    <a:p>
                      <a:pPr algn="l" fontAlgn="b"/>
                      <a:endParaRPr lang="it-IT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progressivo ad Agosto</a:t>
                      </a:r>
                      <a:endParaRPr lang="it-IT" sz="1400" b="1" i="0" u="none" strike="noStrike" baseline="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(per 1.000</a:t>
                      </a:r>
                      <a:r>
                        <a:rPr lang="it-IT" sz="12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Agosto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Agosto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progressivi ad Agosto</a:t>
                      </a:r>
                    </a:p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Agosto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Peso %  progressivo</a:t>
                      </a:r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 Agosto</a:t>
                      </a:r>
                    </a:p>
                    <a:p>
                      <a:pPr algn="ctr" fontAlgn="b"/>
                      <a:r>
                        <a:rPr lang="it-IT" sz="14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108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</a:tr>
              <a:tr h="134470"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effectLst/>
                          <a:latin typeface="Arial" panose="020B0604020202020204" pitchFamily="34" charset="0"/>
                        </a:rPr>
                        <a:t>340.840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effectLst/>
                          <a:latin typeface="Arial" panose="020B0604020202020204" pitchFamily="34" charset="0"/>
                        </a:rPr>
                        <a:t>254.946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Nazionale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144.281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50.176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19,7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112.612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33,0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188.364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74,4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34.232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6.099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Legale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35.657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7.478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2492">
                <a:tc>
                  <a:txBody>
                    <a:bodyPr/>
                    <a:lstStyle/>
                    <a:p>
                      <a:pPr algn="ctr" fontAlgn="b"/>
                      <a:r>
                        <a:rPr lang="it-IT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Finanziaria</a:t>
                      </a:r>
                      <a:endParaRPr lang="it-IT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14.058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effectLst/>
                          <a:latin typeface="Arial" panose="020B0604020202020204" pitchFamily="34" charset="0"/>
                        </a:rPr>
                        <a:t>2.829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99612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533037"/>
              </p:ext>
            </p:extLst>
          </p:nvPr>
        </p:nvGraphicFramePr>
        <p:xfrm>
          <a:off x="732000" y="1203960"/>
          <a:ext cx="10728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79090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NUOVE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Agosto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42630"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Avvisatore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Marittimo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(Gen.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(Y)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Piace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Cucinare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(Feb.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 Sud (Apr.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Giallo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Zafferano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(Apr.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Mag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(Mar. 2018)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Millennium (Mag.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Spy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Uomini e Donne Magazine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(H)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Visto Tv (Mar.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Guide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ed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Familiari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(I)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Youngtimer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Mag. 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Automotive (P)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70049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100064"/>
              </p:ext>
            </p:extLst>
          </p:nvPr>
        </p:nvGraphicFramePr>
        <p:xfrm>
          <a:off x="732000" y="1569720"/>
          <a:ext cx="107280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399"/>
                <a:gridCol w="5517601"/>
              </a:tblGrid>
              <a:tr h="549879">
                <a:tc gridSpan="2">
                  <a:txBody>
                    <a:bodyPr/>
                    <a:lstStyle/>
                    <a:p>
                      <a:pPr algn="ctr"/>
                      <a:r>
                        <a:rPr lang="de-DE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TESTATE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PERIODICHE CHIUSE</a:t>
                      </a:r>
                    </a:p>
                    <a:p>
                      <a:pPr algn="ctr"/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Gennaio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2017 – </a:t>
                      </a:r>
                      <a:r>
                        <a:rPr lang="de-DE" sz="1800" b="0" i="0" baseline="0" dirty="0" err="1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Agosto</a:t>
                      </a:r>
                      <a:r>
                        <a:rPr lang="de-DE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0924"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400" b="1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Stai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(Lug. 2017)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Benessere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(G)</a:t>
                      </a:r>
                      <a:endParaRPr lang="de-DE" sz="1800" b="1" i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M.C.</a:t>
                      </a:r>
                      <a:r>
                        <a:rPr lang="it-IT" altLang="it-IT" sz="1800" b="1" i="0" kern="1200" baseline="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Bis Sfilate (Gen. 2018)</a:t>
                      </a:r>
                      <a:endParaRPr lang="it-IT" altLang="it-IT" sz="1800" b="1" i="0" kern="1200" noProof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Femminili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Moda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(D)</a:t>
                      </a:r>
                      <a:endParaRPr lang="de-DE" sz="1800" b="1" i="0" kern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Sorrisi in Tavola (Mar.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Cucina</a:t>
                      </a:r>
                      <a:r>
                        <a:rPr lang="de-DE" sz="1800" b="1" i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(E)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Accessory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Bambini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Gioiello (Gen.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Sposa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Ott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2017)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Professionali</a:t>
                      </a:r>
                      <a:r>
                        <a:rPr lang="de-DE" sz="1800" b="1" i="0" kern="120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(V)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42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Vogue Uomo (</a:t>
                      </a:r>
                      <a:r>
                        <a:rPr lang="it-IT" sz="1800" b="1" i="0" kern="1200" noProof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800" b="1" i="0" kern="1200" noProof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2018)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 kern="120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Gruppo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800" b="1" i="0" kern="1200" baseline="0" dirty="0" err="1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Maschili</a:t>
                      </a:r>
                      <a:r>
                        <a:rPr lang="de-DE" sz="1800" b="1" i="0" kern="1200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Stili di Vita (M)</a:t>
                      </a:r>
                      <a:endParaRPr lang="de-DE" sz="1800" b="1" i="0" kern="120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92608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</a:t>
            </a:r>
            <a:r>
              <a:rPr lang="it-IT" altLang="it-IT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Totale (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per 1.000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)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1524000" y="1050510"/>
            <a:ext cx="8896752" cy="5232388"/>
            <a:chOff x="1524000" y="1050510"/>
            <a:chExt cx="8896752" cy="5232388"/>
          </a:xfrm>
        </p:grpSpPr>
        <p:graphicFrame>
          <p:nvGraphicFramePr>
            <p:cNvPr id="22" name="Grafico 2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006250911"/>
                </p:ext>
              </p:extLst>
            </p:nvPr>
          </p:nvGraphicFramePr>
          <p:xfrm>
            <a:off x="1524000" y="1050510"/>
            <a:ext cx="8676456" cy="48030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3" name="Gruppo 2"/>
            <p:cNvGrpSpPr/>
            <p:nvPr/>
          </p:nvGrpSpPr>
          <p:grpSpPr>
            <a:xfrm>
              <a:off x="4871944" y="6021288"/>
              <a:ext cx="5548808" cy="261610"/>
              <a:chOff x="4871944" y="6021288"/>
              <a:chExt cx="5548808" cy="261610"/>
            </a:xfrm>
          </p:grpSpPr>
          <p:sp>
            <p:nvSpPr>
              <p:cNvPr id="27" name="CasellaDiTesto 26"/>
              <p:cNvSpPr txBox="1"/>
              <p:nvPr/>
            </p:nvSpPr>
            <p:spPr>
              <a:xfrm>
                <a:off x="5162640" y="6021288"/>
                <a:ext cx="10469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Settimanali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28" name="Rettangolo 27"/>
              <p:cNvSpPr/>
              <p:nvPr/>
            </p:nvSpPr>
            <p:spPr bwMode="auto">
              <a:xfrm>
                <a:off x="4871944" y="6070215"/>
                <a:ext cx="288032" cy="163757"/>
              </a:xfrm>
              <a:prstGeom prst="rect">
                <a:avLst/>
              </a:prstGeom>
              <a:solidFill>
                <a:srgbClr val="576B8A"/>
              </a:solidFill>
              <a:ln w="28575">
                <a:solidFill>
                  <a:srgbClr val="576B8A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6683192" y="6021288"/>
                <a:ext cx="74370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Mensili</a:t>
                </a:r>
                <a:r>
                  <a:rPr lang="en-US" dirty="0" smtClean="0"/>
                  <a:t> </a:t>
                </a:r>
                <a:endParaRPr lang="en-US" dirty="0"/>
              </a:p>
            </p:txBody>
          </p:sp>
          <p:sp>
            <p:nvSpPr>
              <p:cNvPr id="30" name="Rettangolo 29"/>
              <p:cNvSpPr/>
              <p:nvPr/>
            </p:nvSpPr>
            <p:spPr bwMode="auto">
              <a:xfrm>
                <a:off x="6379920" y="6070215"/>
                <a:ext cx="288032" cy="163757"/>
              </a:xfrm>
              <a:prstGeom prst="rect">
                <a:avLst/>
              </a:prstGeom>
              <a:solidFill>
                <a:srgbClr val="FFB400"/>
              </a:solidFill>
              <a:ln w="28575">
                <a:solidFill>
                  <a:srgbClr val="FFB4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9772752" y="6026093"/>
                <a:ext cx="648000" cy="252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Diff % </a:t>
                </a:r>
                <a:endParaRPr lang="en-US" dirty="0"/>
              </a:p>
            </p:txBody>
          </p:sp>
          <p:sp>
            <p:nvSpPr>
              <p:cNvPr id="32" name="Rettangolo 31"/>
              <p:cNvSpPr/>
              <p:nvPr/>
            </p:nvSpPr>
            <p:spPr bwMode="auto">
              <a:xfrm>
                <a:off x="9462624" y="6070215"/>
                <a:ext cx="288032" cy="163757"/>
              </a:xfrm>
              <a:prstGeom prst="rect">
                <a:avLst/>
              </a:prstGeom>
              <a:solidFill>
                <a:srgbClr val="C00000"/>
              </a:solidFill>
              <a:ln w="28575">
                <a:solidFill>
                  <a:srgbClr val="C0000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7930952" y="6021288"/>
                <a:ext cx="149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Altre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periodicità</a:t>
                </a:r>
                <a:endParaRPr lang="en-US" dirty="0"/>
              </a:p>
            </p:txBody>
          </p:sp>
          <p:sp>
            <p:nvSpPr>
              <p:cNvPr id="34" name="Rettangolo 33"/>
              <p:cNvSpPr/>
              <p:nvPr/>
            </p:nvSpPr>
            <p:spPr bwMode="auto">
              <a:xfrm>
                <a:off x="7627680" y="6070215"/>
                <a:ext cx="288032" cy="163757"/>
              </a:xfrm>
              <a:prstGeom prst="rect">
                <a:avLst/>
              </a:prstGeom>
              <a:solidFill>
                <a:srgbClr val="92D050"/>
              </a:solidFill>
              <a:ln w="28575">
                <a:solidFill>
                  <a:srgbClr val="92D050"/>
                </a:solidFill>
                <a:round/>
                <a:headEnd/>
                <a:tailEnd/>
              </a:ln>
            </p:spPr>
            <p:txBody>
              <a:bodyPr rtlCol="0" anchor="ctr">
                <a:sp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Parentesi graffa chiusa 24"/>
            <p:cNvSpPr/>
            <p:nvPr/>
          </p:nvSpPr>
          <p:spPr bwMode="auto">
            <a:xfrm>
              <a:off x="8976319" y="1881144"/>
              <a:ext cx="72910" cy="2988000"/>
            </a:xfrm>
            <a:prstGeom prst="rightBrac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9311768" y="3159636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-3,3%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5687935" y="1317087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-23,0%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5700261" y="243048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8,0%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700261" y="3744062"/>
              <a:ext cx="720000" cy="292388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 smtClean="0">
                  <a:solidFill>
                    <a:schemeClr val="bg1"/>
                  </a:solidFill>
                </a:rPr>
                <a:t>-8,2%</a:t>
              </a:r>
              <a:endParaRPr 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Rettangolo 19"/>
          <p:cNvSpPr/>
          <p:nvPr/>
        </p:nvSpPr>
        <p:spPr>
          <a:xfrm>
            <a:off x="623392" y="6381328"/>
            <a:ext cx="35286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consultabili alla Tavola IV del report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814387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524000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632992"/>
              </p:ext>
            </p:extLst>
          </p:nvPr>
        </p:nvGraphicFramePr>
        <p:xfrm>
          <a:off x="1901789" y="934566"/>
          <a:ext cx="8388422" cy="5217588"/>
        </p:xfrm>
        <a:graphic>
          <a:graphicData uri="http://schemas.openxmlformats.org/drawingml/2006/table">
            <a:tbl>
              <a:tblPr/>
              <a:tblGrid>
                <a:gridCol w="1823282"/>
                <a:gridCol w="729460"/>
                <a:gridCol w="729460"/>
                <a:gridCol w="729460"/>
                <a:gridCol w="729460"/>
                <a:gridCol w="729460"/>
                <a:gridCol w="729460"/>
                <a:gridCol w="729460"/>
                <a:gridCol w="729460"/>
                <a:gridCol w="729460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4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3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Totale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10.247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21.386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36.671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31.083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24.205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14.446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187.115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42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-8,5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5461">
                <a:tc>
                  <a:txBody>
                    <a:bodyPr/>
                    <a:lstStyle/>
                    <a:p>
                      <a:endParaRPr lang="en-US" sz="200" dirty="0"/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5.244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20.222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17.833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13.130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102.224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4.590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8.062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14.761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19.442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12.835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10.480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6.488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81.307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14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803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3.583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-45,3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005931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510402"/>
              </p:ext>
            </p:extLst>
          </p:nvPr>
        </p:nvGraphicFramePr>
        <p:xfrm>
          <a:off x="1523494" y="764391"/>
          <a:ext cx="9145012" cy="5792574"/>
        </p:xfrm>
        <a:graphic>
          <a:graphicData uri="http://schemas.openxmlformats.org/drawingml/2006/table">
            <a:tbl>
              <a:tblPr/>
              <a:tblGrid>
                <a:gridCol w="2282296"/>
                <a:gridCol w="762524"/>
                <a:gridCol w="762524"/>
                <a:gridCol w="762524"/>
                <a:gridCol w="762524"/>
                <a:gridCol w="762524"/>
                <a:gridCol w="762524"/>
                <a:gridCol w="762524"/>
                <a:gridCol w="762524"/>
                <a:gridCol w="762524"/>
              </a:tblGrid>
              <a:tr h="6846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9.497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19.585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33.381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32.039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27.243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21.285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13.366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11.944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 dirty="0">
                          <a:effectLst/>
                          <a:latin typeface="Arial" panose="020B0604020202020204" pitchFamily="34" charset="0"/>
                        </a:rPr>
                        <a:t>168.341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</a:t>
                      </a:r>
                      <a:r>
                        <a:rPr kumimoji="0" lang="it-IT" sz="1300" b="1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Spazio Tabellare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3.649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9.172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9.178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7.801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56.612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4.928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12.332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18.896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15.101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16.039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12.077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7.254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7.990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94.616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Settimanali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5.231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5.695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4.730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3.505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34.750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4.192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7.047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13.664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16.164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10.854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8.625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5.962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70.369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3.151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4.237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3.254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2.751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2.004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1.401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19.961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12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300" b="1" i="0" u="sng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584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3.356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-73,8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-31,5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>
                          <a:effectLst/>
                          <a:latin typeface="Arial" panose="020B0604020202020204" pitchFamily="34" charset="0"/>
                        </a:rPr>
                        <a:t>-43,5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Spazio Altre Per.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0" u="none" strike="noStrike">
                          <a:effectLst/>
                          <a:latin typeface="Arial" panose="020B0604020202020204" pitchFamily="34" charset="0"/>
                        </a:rPr>
                        <a:t>1.901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2701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1" i="1" u="sng" strike="noStrike" dirty="0">
                          <a:effectLst/>
                          <a:latin typeface="Arial" panose="020B0604020202020204" pitchFamily="34" charset="0"/>
                        </a:rPr>
                        <a:t>-26,0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435343" y="260648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2000" dirty="0">
                <a:latin typeface="Arial Black" panose="020B0A04020102020204" pitchFamily="34" charset="0"/>
                <a:cs typeface="Arial" panose="020B0604020202020204" pitchFamily="34" charset="0"/>
              </a:rPr>
              <a:t>PERIODICI -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</a:t>
            </a:r>
            <a:r>
              <a:rPr lang="it-IT" altLang="it-IT" sz="2000" i="1" dirty="0">
                <a:latin typeface="Arial Black" panose="020B0A04020102020204" pitchFamily="34" charset="0"/>
                <a:cs typeface="Arial" panose="020B0604020202020204" pitchFamily="34" charset="0"/>
              </a:rPr>
              <a:t>(per 1.000) </a:t>
            </a:r>
            <a:r>
              <a:rPr lang="it-IT" altLang="it-IT" sz="2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e Spazio Tabellare 2018</a:t>
            </a:r>
            <a:endParaRPr lang="it-IT" altLang="it-IT" sz="2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297212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649326" y="182166"/>
            <a:ext cx="86407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PERIODICI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Fatturato (per 1.000) Speciale </a:t>
            </a:r>
            <a:r>
              <a:rPr lang="it-IT" altLang="it-IT" sz="18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429874"/>
              </p:ext>
            </p:extLst>
          </p:nvPr>
        </p:nvGraphicFramePr>
        <p:xfrm>
          <a:off x="1775521" y="939203"/>
          <a:ext cx="8640959" cy="4983428"/>
        </p:xfrm>
        <a:graphic>
          <a:graphicData uri="http://schemas.openxmlformats.org/drawingml/2006/table">
            <a:tbl>
              <a:tblPr/>
              <a:tblGrid>
                <a:gridCol w="2174369"/>
                <a:gridCol w="718510"/>
                <a:gridCol w="718510"/>
                <a:gridCol w="718510"/>
                <a:gridCol w="718510"/>
                <a:gridCol w="718510"/>
                <a:gridCol w="718510"/>
                <a:gridCol w="718510"/>
                <a:gridCol w="718510"/>
                <a:gridCol w="718510"/>
              </a:tblGrid>
              <a:tr h="792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Testate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400" b="1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Fatturato Speciale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750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4.632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2.920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 dirty="0">
                          <a:effectLst/>
                          <a:latin typeface="Arial" panose="020B0604020202020204" pitchFamily="34" charset="0"/>
                        </a:rPr>
                        <a:t>18.774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-10,7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9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Settimanali</a:t>
                      </a:r>
                      <a:endParaRPr kumimoji="0" lang="it-IT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1.795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463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7.608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-12,6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Mensili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1.097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3.278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1.981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1.855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787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10.938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64,2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>
                          <a:effectLst/>
                          <a:latin typeface="Arial" panose="020B0604020202020204" pitchFamily="34" charset="0"/>
                        </a:rPr>
                        <a:t>-6,6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it-IT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49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Altre periodicità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0" u="none" strike="noStrike">
                          <a:effectLst/>
                          <a:latin typeface="Arial" panose="020B0604020202020204" pitchFamily="34" charset="0"/>
                        </a:rPr>
                        <a:t>228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  <a:tr h="41099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Delta % su 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N/A</a:t>
                      </a:r>
                      <a:endParaRPr lang="it-IT" sz="14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-42,1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6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1" i="1" u="sng" strike="noStrike" dirty="0">
                          <a:effectLst/>
                          <a:latin typeface="Arial" panose="020B0604020202020204" pitchFamily="34" charset="0"/>
                        </a:rPr>
                        <a:t>-62,4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536774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Agosto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864436"/>
              </p:ext>
            </p:extLst>
          </p:nvPr>
        </p:nvGraphicFramePr>
        <p:xfrm>
          <a:off x="605390" y="1052737"/>
          <a:ext cx="10981220" cy="4936021"/>
        </p:xfrm>
        <a:graphic>
          <a:graphicData uri="http://schemas.openxmlformats.org/drawingml/2006/table">
            <a:tbl>
              <a:tblPr/>
              <a:tblGrid>
                <a:gridCol w="2613834"/>
                <a:gridCol w="1160208"/>
                <a:gridCol w="1029850"/>
                <a:gridCol w="1106708"/>
                <a:gridCol w="965112"/>
                <a:gridCol w="219971"/>
                <a:gridCol w="1219546"/>
                <a:gridCol w="1130167"/>
                <a:gridCol w="219403"/>
                <a:gridCol w="1316421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A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68.385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-9,0%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16.811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D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Femminili moda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30.264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4.627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H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12.057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8.999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Automotive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10.304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2.499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stili di vita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9.983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2.684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L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Maschili attualità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7.778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2.138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U – Arredamento</a:t>
                      </a:r>
                      <a:b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professionale</a:t>
                      </a:r>
                      <a:endParaRPr lang="it-IT" sz="15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6.740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2.032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750120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Agosto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859075"/>
              </p:ext>
            </p:extLst>
          </p:nvPr>
        </p:nvGraphicFramePr>
        <p:xfrm>
          <a:off x="577064" y="1052737"/>
          <a:ext cx="10847528" cy="4936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T2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Arredamento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4.166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1.767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-2,1%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Benessere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3.380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2.423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M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1 - Altri Maschili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3.036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R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2.920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1.356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E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Cucina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1.854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1.110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Y –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1.781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1.482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X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Natura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938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12882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19436" y="17807"/>
            <a:ext cx="10153128" cy="98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Testate divise per Gruppi</a:t>
            </a:r>
            <a:b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Agosto 2018 - </a:t>
            </a:r>
            <a:r>
              <a:rPr lang="it-IT" altLang="it-IT" sz="1800" i="1" dirty="0">
                <a:latin typeface="Arial Black" panose="020B0A04020102020204" pitchFamily="34" charset="0"/>
                <a:cs typeface="Arial" panose="020B0604020202020204" pitchFamily="34" charset="0"/>
              </a:rPr>
              <a:t>FATTURATI (per 1.000) E SPAZI</a:t>
            </a:r>
            <a: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it-IT" altLang="it-IT" sz="1800" dirty="0">
                <a:solidFill>
                  <a:srgbClr val="A19DF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1719"/>
              </p:ext>
            </p:extLst>
          </p:nvPr>
        </p:nvGraphicFramePr>
        <p:xfrm>
          <a:off x="577064" y="1052737"/>
          <a:ext cx="10847528" cy="3403021"/>
        </p:xfrm>
        <a:graphic>
          <a:graphicData uri="http://schemas.openxmlformats.org/drawingml/2006/table">
            <a:tbl>
              <a:tblPr/>
              <a:tblGrid>
                <a:gridCol w="2609022"/>
                <a:gridCol w="1142338"/>
                <a:gridCol w="1013987"/>
                <a:gridCol w="1089662"/>
                <a:gridCol w="950247"/>
                <a:gridCol w="216583"/>
                <a:gridCol w="1200762"/>
                <a:gridCol w="1112759"/>
                <a:gridCol w="216024"/>
                <a:gridCol w="1296144"/>
              </a:tblGrid>
              <a:tr h="78600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Gruppo 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Netto (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tabellare+speciale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Spazi Tabellare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Prezzi Medi </a:t>
                      </a:r>
                      <a:r>
                        <a:rPr kumimoji="0" lang="it-IT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</a:t>
                      </a:r>
                      <a:r>
                        <a:rPr kumimoji="0" 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446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5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∆% su 2017</a:t>
                      </a:r>
                    </a:p>
                  </a:txBody>
                  <a:tcPr marL="91437" marR="91437" marT="45715" marB="45715" anchor="ctr" horzOverflow="overflow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alpha val="70000"/>
                      </a:schemeClr>
                    </a:solidFill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B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Altri Femminili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698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1.947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-8,6%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Guide e altri Familiari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562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1.097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32,7%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0,56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0,47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5383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S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 Bambini e ragazzi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-31,9%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1,44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00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5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 Gruppi </a:t>
                      </a:r>
                      <a:r>
                        <a:rPr lang="it-IT" sz="15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O, T 1 e V*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22.029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4.023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-11,7%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>
                          <a:effectLst/>
                          <a:latin typeface="Arial" panose="020B0604020202020204" pitchFamily="34" charset="0"/>
                        </a:rPr>
                        <a:t>4,92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t-IT" sz="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0" i="0" u="none" strike="noStrike" dirty="0">
                          <a:effectLst/>
                          <a:latin typeface="Arial" panose="020B0604020202020204" pitchFamily="34" charset="0"/>
                        </a:rPr>
                        <a:t>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>
          <a:xfrm>
            <a:off x="1055440" y="5602687"/>
            <a:ext cx="10009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* I </a:t>
            </a:r>
            <a:r>
              <a:rPr lang="it-IT" sz="1200" dirty="0" smtClean="0"/>
              <a:t>gruppi </a:t>
            </a:r>
            <a:r>
              <a:rPr lang="it-IT" sz="1200" dirty="0"/>
              <a:t>Economia (</a:t>
            </a:r>
            <a:r>
              <a:rPr lang="it-IT" sz="1200" dirty="0" smtClean="0"/>
              <a:t>O), Arredamento </a:t>
            </a:r>
            <a:r>
              <a:rPr lang="it-IT" sz="1200" dirty="0"/>
              <a:t>Design (T 1) </a:t>
            </a:r>
            <a:r>
              <a:rPr lang="it-IT" sz="1200" dirty="0" smtClean="0"/>
              <a:t>e Professionali (V) presentano nel </a:t>
            </a:r>
            <a:r>
              <a:rPr lang="it-IT" sz="1200" dirty="0"/>
              <a:t>mese di </a:t>
            </a:r>
            <a:r>
              <a:rPr lang="it-IT" sz="1200" dirty="0" smtClean="0"/>
              <a:t>Agosto 2018 </a:t>
            </a:r>
            <a:r>
              <a:rPr lang="it-IT" sz="1200" dirty="0"/>
              <a:t>un problema di riservatezza  dovuto al numero di testate </a:t>
            </a:r>
            <a:r>
              <a:rPr lang="it-IT" sz="1200" dirty="0" smtClean="0"/>
              <a:t>pubblicate; per </a:t>
            </a:r>
            <a:r>
              <a:rPr lang="it-IT" sz="1200" dirty="0"/>
              <a:t>questa ragione sono stati temporaneamente raggruppati tra loro. </a:t>
            </a:r>
          </a:p>
          <a:p>
            <a:pPr algn="just"/>
            <a:r>
              <a:rPr lang="it-IT" sz="1200" dirty="0"/>
              <a:t>Dal mese di </a:t>
            </a:r>
            <a:r>
              <a:rPr lang="it-IT" sz="1200" dirty="0" smtClean="0"/>
              <a:t>Settembre la </a:t>
            </a:r>
            <a:r>
              <a:rPr lang="it-IT" sz="1200" dirty="0"/>
              <a:t>situazione tornerà alla normalità.</a:t>
            </a:r>
          </a:p>
        </p:txBody>
      </p:sp>
    </p:spTree>
    <p:extLst>
      <p:ext uri="{BB962C8B-B14F-4D97-AF65-F5344CB8AC3E}">
        <p14:creationId xmlns:p14="http://schemas.microsoft.com/office/powerpoint/2010/main" val="3517949603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24761</TotalTime>
  <Words>1998</Words>
  <Application>Microsoft Office PowerPoint</Application>
  <PresentationFormat>Widescreen</PresentationFormat>
  <Paragraphs>1094</Paragraphs>
  <Slides>17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Arial Black</vt:lpstr>
      <vt:lpstr>Calibri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Testate divise per Gruppi Periodo Gennaio 2017 – Agosto 2018 - FATTURATI (per 1.000) E SPAZI </vt:lpstr>
      <vt:lpstr> Testate divise per Gruppi Periodo Gennaio 2017 – Agosto 2018 - FATTURATI (per 1.000) E SPAZI </vt:lpstr>
      <vt:lpstr> Testate divise per Gruppi Periodo Gennaio 2017 – Agosto 2018 - FATTURATI (per 1.000) E SPAZI 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Reply Consulting</dc:creator>
  <cp:lastModifiedBy>Selvaggi Laura</cp:lastModifiedBy>
  <cp:revision>2072</cp:revision>
  <cp:lastPrinted>2018-09-25T10:40:07Z</cp:lastPrinted>
  <dcterms:created xsi:type="dcterms:W3CDTF">2006-03-29T09:09:15Z</dcterms:created>
  <dcterms:modified xsi:type="dcterms:W3CDTF">2018-09-26T13:26:51Z</dcterms:modified>
</cp:coreProperties>
</file>