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22"/>
  </p:notesMasterIdLst>
  <p:handoutMasterIdLst>
    <p:handoutMasterId r:id="rId23"/>
  </p:handoutMasterIdLst>
  <p:sldIdLst>
    <p:sldId id="421" r:id="rId5"/>
    <p:sldId id="389" r:id="rId6"/>
    <p:sldId id="410" r:id="rId7"/>
    <p:sldId id="426" r:id="rId8"/>
    <p:sldId id="422" r:id="rId9"/>
    <p:sldId id="423" r:id="rId10"/>
    <p:sldId id="413" r:id="rId11"/>
    <p:sldId id="414" r:id="rId12"/>
    <p:sldId id="432" r:id="rId13"/>
    <p:sldId id="428" r:id="rId14"/>
    <p:sldId id="427" r:id="rId15"/>
    <p:sldId id="416" r:id="rId16"/>
    <p:sldId id="417" r:id="rId17"/>
    <p:sldId id="429" r:id="rId18"/>
    <p:sldId id="430" r:id="rId19"/>
    <p:sldId id="431" r:id="rId20"/>
    <p:sldId id="408" r:id="rId21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FCB25"/>
    <a:srgbClr val="FFB400"/>
    <a:srgbClr val="DBE2ED"/>
    <a:srgbClr val="FDE88D"/>
    <a:srgbClr val="FFD88B"/>
    <a:srgbClr val="EE832A"/>
    <a:srgbClr val="FFB219"/>
    <a:srgbClr val="FFDC95"/>
    <a:srgbClr val="BAC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85" autoAdjust="0"/>
    <p:restoredTop sz="94434" autoAdjust="0"/>
  </p:normalViewPr>
  <p:slideViewPr>
    <p:cSldViewPr>
      <p:cViewPr varScale="1">
        <p:scale>
          <a:sx n="71" d="100"/>
          <a:sy n="71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6.%20Giugno\Output_Report%20Giugno%2018\x_PRESENTAZIONE%20Giugno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6.%20Giugno\Output_Report%20Giugno%2018\x_PRESENTAZIONE%20Giugno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6.%20Giugno\Output_Report%20Giugno%2018\x_PRESENTAZIONE%20Giugno%20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29354167516625E-2"/>
          <c:y val="1.6894490305093244E-2"/>
          <c:w val="0.92907168210191338"/>
          <c:h val="0.807637561034492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3'!$R$5:$R$10</c:f>
              <c:numCache>
                <c:formatCode>#,##0</c:formatCode>
                <c:ptCount val="6"/>
                <c:pt idx="0">
                  <c:v>37165.317089442513</c:v>
                </c:pt>
                <c:pt idx="1">
                  <c:v>40944.508708288289</c:v>
                </c:pt>
                <c:pt idx="2">
                  <c:v>52038.662856455689</c:v>
                </c:pt>
                <c:pt idx="3">
                  <c:v>46619.162760304753</c:v>
                </c:pt>
                <c:pt idx="4">
                  <c:v>50585.307181552897</c:v>
                </c:pt>
                <c:pt idx="5">
                  <c:v>48385.882945510355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512584"/>
        <c:axId val="163666808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40203.254653710188</c:v>
                </c:pt>
                <c:pt idx="1">
                  <c:v>45117.397903047939</c:v>
                </c:pt>
                <c:pt idx="2">
                  <c:v>57837.725481745241</c:v>
                </c:pt>
                <c:pt idx="3">
                  <c:v>48403.571343315474</c:v>
                </c:pt>
                <c:pt idx="4">
                  <c:v>55271.839072040035</c:v>
                </c:pt>
                <c:pt idx="5">
                  <c:v>49199.773014135164</c:v>
                </c:pt>
                <c:pt idx="6">
                  <c:v>38960.337880752952</c:v>
                </c:pt>
                <c:pt idx="7">
                  <c:v>27012.217469476142</c:v>
                </c:pt>
                <c:pt idx="8">
                  <c:v>51202.515120911703</c:v>
                </c:pt>
                <c:pt idx="9">
                  <c:v>56397.292877013591</c:v>
                </c:pt>
                <c:pt idx="10">
                  <c:v>61066.783511135422</c:v>
                </c:pt>
                <c:pt idx="11">
                  <c:v>62544.70655014371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512584"/>
        <c:axId val="163666808"/>
      </c:lineChart>
      <c:catAx>
        <c:axId val="16251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3666808"/>
        <c:crosses val="autoZero"/>
        <c:auto val="1"/>
        <c:lblAlgn val="ctr"/>
        <c:lblOffset val="100"/>
        <c:noMultiLvlLbl val="0"/>
      </c:catAx>
      <c:valAx>
        <c:axId val="16366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2512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3'!$U$5:$U$10</c:f>
              <c:numCache>
                <c:formatCode>#,##0</c:formatCode>
                <c:ptCount val="6"/>
                <c:pt idx="0">
                  <c:v>27406.382400790491</c:v>
                </c:pt>
                <c:pt idx="1">
                  <c:v>28699.944585455905</c:v>
                </c:pt>
                <c:pt idx="2">
                  <c:v>36313.940833201916</c:v>
                </c:pt>
                <c:pt idx="3">
                  <c:v>34536.521198757138</c:v>
                </c:pt>
                <c:pt idx="4">
                  <c:v>36455.186334661717</c:v>
                </c:pt>
                <c:pt idx="5">
                  <c:v>34512.945389909095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667592"/>
        <c:axId val="163667984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27667.437978347767</c:v>
                </c:pt>
                <c:pt idx="1">
                  <c:v>29928.437171849517</c:v>
                </c:pt>
                <c:pt idx="2">
                  <c:v>36427.578906977396</c:v>
                </c:pt>
                <c:pt idx="3">
                  <c:v>34447.525509417675</c:v>
                </c:pt>
                <c:pt idx="4">
                  <c:v>36590.628578118893</c:v>
                </c:pt>
                <c:pt idx="5">
                  <c:v>33372.93890083069</c:v>
                </c:pt>
                <c:pt idx="6">
                  <c:v>31288.872735723657</c:v>
                </c:pt>
                <c:pt idx="7">
                  <c:v>23689.529965415793</c:v>
                </c:pt>
                <c:pt idx="8">
                  <c:v>34443.653352081448</c:v>
                </c:pt>
                <c:pt idx="9">
                  <c:v>36678.926955455521</c:v>
                </c:pt>
                <c:pt idx="10">
                  <c:v>38486.011526341958</c:v>
                </c:pt>
                <c:pt idx="11">
                  <c:v>42720.393369894809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667592"/>
        <c:axId val="163667984"/>
      </c:lineChart>
      <c:catAx>
        <c:axId val="16366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3667984"/>
        <c:crosses val="autoZero"/>
        <c:auto val="1"/>
        <c:lblAlgn val="ctr"/>
        <c:lblOffset val="100"/>
        <c:noMultiLvlLbl val="0"/>
      </c:catAx>
      <c:valAx>
        <c:axId val="16366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3667592"/>
        <c:crosses val="autoZero"/>
        <c:crossBetween val="between"/>
        <c:majorUnit val="10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080908457004948E-2"/>
          <c:y val="0"/>
          <c:w val="0.95646500313623339"/>
          <c:h val="0.81797987624918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tot'!$W$20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rgbClr val="576B8A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42887</c:v>
                </c:pt>
                <c:pt idx="1">
                  <c:v>43252</c:v>
                </c:pt>
              </c:numCache>
            </c:numRef>
          </c:cat>
          <c:val>
            <c:numRef>
              <c:f>'Pag 7 P tot'!$X$20:$Y$20</c:f>
              <c:numCache>
                <c:formatCode>#,##0</c:formatCode>
                <c:ptCount val="2"/>
                <c:pt idx="0">
                  <c:v>14320.066569000001</c:v>
                </c:pt>
                <c:pt idx="1">
                  <c:v>13074.312261000001</c:v>
                </c:pt>
              </c:numCache>
            </c:numRef>
          </c:val>
        </c:ser>
        <c:ser>
          <c:idx val="1"/>
          <c:order val="1"/>
          <c:tx>
            <c:strRef>
              <c:f>'Pag 7 P tot'!$W$21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42887</c:v>
                </c:pt>
                <c:pt idx="1">
                  <c:v>43252</c:v>
                </c:pt>
              </c:numCache>
            </c:numRef>
          </c:cat>
          <c:val>
            <c:numRef>
              <c:f>'Pag 7 P tot'!$X$21:$Y$21</c:f>
              <c:numCache>
                <c:formatCode>#,##0</c:formatCode>
                <c:ptCount val="2"/>
                <c:pt idx="0">
                  <c:v>10545.696090000001</c:v>
                </c:pt>
                <c:pt idx="1">
                  <c:v>10500.656547999999</c:v>
                </c:pt>
              </c:numCache>
            </c:numRef>
          </c:val>
        </c:ser>
        <c:ser>
          <c:idx val="2"/>
          <c:order val="2"/>
          <c:tx>
            <c:strRef>
              <c:f>'Pag 7 P tot'!$W$22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42887</c:v>
                </c:pt>
                <c:pt idx="1">
                  <c:v>43252</c:v>
                </c:pt>
              </c:numCache>
            </c:numRef>
          </c:cat>
          <c:val>
            <c:numRef>
              <c:f>'Pag 7 P tot'!$X$22:$Y$22</c:f>
              <c:numCache>
                <c:formatCode>#,##0</c:formatCode>
                <c:ptCount val="2"/>
                <c:pt idx="0">
                  <c:v>630.12320699999987</c:v>
                </c:pt>
                <c:pt idx="1">
                  <c:v>594.85370999999964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163669160"/>
        <c:axId val="163669552"/>
      </c:barChart>
      <c:catAx>
        <c:axId val="16366916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3669552"/>
        <c:crosses val="autoZero"/>
        <c:auto val="0"/>
        <c:lblAlgn val="ctr"/>
        <c:lblOffset val="100"/>
        <c:noMultiLvlLbl val="0"/>
      </c:catAx>
      <c:valAx>
        <c:axId val="16366955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36691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GIUGNO 2018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26 luglio 2018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551019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Giugno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049800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Giugno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Marittimo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(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337683" y="737052"/>
            <a:ext cx="11516635" cy="6001188"/>
            <a:chOff x="337683" y="737052"/>
            <a:chExt cx="11516635" cy="6001188"/>
          </a:xfrm>
        </p:grpSpPr>
        <p:graphicFrame>
          <p:nvGraphicFramePr>
            <p:cNvPr id="35" name="Grafico 3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32573343"/>
                </p:ext>
              </p:extLst>
            </p:nvPr>
          </p:nvGraphicFramePr>
          <p:xfrm>
            <a:off x="508623" y="1187152"/>
            <a:ext cx="11145047" cy="22068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Rettangolo 8"/>
            <p:cNvSpPr/>
            <p:nvPr/>
          </p:nvSpPr>
          <p:spPr bwMode="auto">
            <a:xfrm>
              <a:off x="337683" y="3586463"/>
              <a:ext cx="11507961" cy="273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ttangolo 2"/>
            <p:cNvSpPr/>
            <p:nvPr/>
          </p:nvSpPr>
          <p:spPr bwMode="auto">
            <a:xfrm>
              <a:off x="346357" y="745123"/>
              <a:ext cx="11507961" cy="2736000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9338683" y="737052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Fatturato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9338682" y="3586056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Spazi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348036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Gruppo 20"/>
            <p:cNvGrpSpPr/>
            <p:nvPr/>
          </p:nvGrpSpPr>
          <p:grpSpPr>
            <a:xfrm>
              <a:off x="8010872" y="6476630"/>
              <a:ext cx="2902344" cy="261610"/>
              <a:chOff x="7968208" y="6476630"/>
              <a:chExt cx="2902344" cy="261610"/>
            </a:xfrm>
          </p:grpSpPr>
          <p:sp>
            <p:nvSpPr>
              <p:cNvPr id="12" name="CasellaDiTesto 11"/>
              <p:cNvSpPr txBox="1"/>
              <p:nvPr/>
            </p:nvSpPr>
            <p:spPr>
              <a:xfrm>
                <a:off x="8289384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2017 </a:t>
                </a:r>
                <a:endParaRPr lang="en-US" dirty="0"/>
              </a:p>
            </p:txBody>
          </p:sp>
          <p:sp>
            <p:nvSpPr>
              <p:cNvPr id="13" name="Rettangolo 12"/>
              <p:cNvSpPr/>
              <p:nvPr/>
            </p:nvSpPr>
            <p:spPr bwMode="auto">
              <a:xfrm>
                <a:off x="7968208" y="6525557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9305880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2018 </a:t>
                </a:r>
                <a:endParaRPr lang="en-US" dirty="0"/>
              </a:p>
            </p:txBody>
          </p:sp>
          <p:sp>
            <p:nvSpPr>
              <p:cNvPr id="15" name="Rettangolo 14"/>
              <p:cNvSpPr/>
              <p:nvPr/>
            </p:nvSpPr>
            <p:spPr bwMode="auto">
              <a:xfrm>
                <a:off x="9002608" y="6525557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0222552" y="6479758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9912424" y="652868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CasellaDiTesto 24"/>
            <p:cNvSpPr txBox="1"/>
            <p:nvPr/>
          </p:nvSpPr>
          <p:spPr>
            <a:xfrm>
              <a:off x="2193306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-4,1%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3057901" y="382766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-0,3%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3917730" y="382766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0,3%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3864583" y="907539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-3,7%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" name="CasellaDiTesto 1"/>
            <p:cNvSpPr txBox="1"/>
            <p:nvPr/>
          </p:nvSpPr>
          <p:spPr>
            <a:xfrm>
              <a:off x="1272545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-7,6%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961854" y="904364"/>
              <a:ext cx="720008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-10,0%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143440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-9,2%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4715772" y="900181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-8,5%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4775707" y="382254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-0,4%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5601233" y="900181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36" name="Grafico 3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49083870"/>
                </p:ext>
              </p:extLst>
            </p:nvPr>
          </p:nvGraphicFramePr>
          <p:xfrm>
            <a:off x="509162" y="4225391"/>
            <a:ext cx="11182350" cy="19777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7" name="CasellaDiTesto 36"/>
            <p:cNvSpPr txBox="1"/>
            <p:nvPr/>
          </p:nvSpPr>
          <p:spPr>
            <a:xfrm>
              <a:off x="5643255" y="3827988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</a:rPr>
                <a:t>3</a:t>
              </a:r>
              <a:r>
                <a:rPr lang="en-US" sz="1300" dirty="0" smtClean="0">
                  <a:solidFill>
                    <a:schemeClr val="bg1"/>
                  </a:solidFill>
                </a:rPr>
                <a:t>,4%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857858"/>
              </p:ext>
            </p:extLst>
          </p:nvPr>
        </p:nvGraphicFramePr>
        <p:xfrm>
          <a:off x="2392088" y="1884414"/>
          <a:ext cx="7407824" cy="3089172"/>
        </p:xfrm>
        <a:graphic>
          <a:graphicData uri="http://schemas.openxmlformats.org/drawingml/2006/table">
            <a:tbl>
              <a:tblPr/>
              <a:tblGrid>
                <a:gridCol w="1757392"/>
                <a:gridCol w="789346"/>
                <a:gridCol w="789346"/>
                <a:gridCol w="789346"/>
                <a:gridCol w="789346"/>
                <a:gridCol w="789346"/>
                <a:gridCol w="789346"/>
                <a:gridCol w="914356"/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2018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37.165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40.945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52.039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46.619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50.585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48.386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275.738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-6,9%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27.406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28.700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36.314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34.537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36.455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34.513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197.924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-0,3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47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182303"/>
              </p:ext>
            </p:extLst>
          </p:nvPr>
        </p:nvGraphicFramePr>
        <p:xfrm>
          <a:off x="2232321" y="1014722"/>
          <a:ext cx="7727358" cy="4828556"/>
        </p:xfrm>
        <a:graphic>
          <a:graphicData uri="http://schemas.openxmlformats.org/drawingml/2006/table">
            <a:tbl>
              <a:tblPr/>
              <a:tblGrid>
                <a:gridCol w="1642062"/>
                <a:gridCol w="869328"/>
                <a:gridCol w="869328"/>
                <a:gridCol w="869328"/>
                <a:gridCol w="869328"/>
                <a:gridCol w="869328"/>
                <a:gridCol w="869328"/>
                <a:gridCol w="869328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12.285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20.918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23.888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8.181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6.831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40.457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15.135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15.751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24.568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144.654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428039"/>
              </p:ext>
            </p:extLst>
          </p:nvPr>
        </p:nvGraphicFramePr>
        <p:xfrm>
          <a:off x="1957790" y="764704"/>
          <a:ext cx="8276420" cy="5619945"/>
        </p:xfrm>
        <a:graphic>
          <a:graphicData uri="http://schemas.openxmlformats.org/drawingml/2006/table">
            <a:tbl>
              <a:tblPr/>
              <a:tblGrid>
                <a:gridCol w="2591517"/>
                <a:gridCol w="812129"/>
                <a:gridCol w="812129"/>
                <a:gridCol w="812129"/>
                <a:gridCol w="812129"/>
                <a:gridCol w="812129"/>
                <a:gridCol w="812129"/>
                <a:gridCol w="812129"/>
              </a:tblGrid>
              <a:tr h="6782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9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3.777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26.593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26.983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5.837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6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53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Giugno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843353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 Giugno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Giugno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Giugno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 Giugno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Giugno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Giugno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275.738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197.924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119.890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40.457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90.332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144.654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26.593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4.828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26.983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5.837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11.940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2.148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472097"/>
              </p:ext>
            </p:extLst>
          </p:nvPr>
        </p:nvGraphicFramePr>
        <p:xfrm>
          <a:off x="732000" y="1203960"/>
          <a:ext cx="10728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7909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Giugno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42630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Piace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Cucinare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(Feb.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Sud (Apr.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Mag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(Mar.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Millennium (Mag.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Uomini e Donne Magazine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Visto Tv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Guide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(I)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Youngtimer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Mag. 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Automotive (P)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52857"/>
              </p:ext>
            </p:extLst>
          </p:nvPr>
        </p:nvGraphicFramePr>
        <p:xfrm>
          <a:off x="732000" y="1752600"/>
          <a:ext cx="107280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49879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Giugno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30924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M.C.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Bis Sfilate (Gen.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Bambini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92608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2007509" y="1219999"/>
            <a:ext cx="8413243" cy="5062899"/>
            <a:chOff x="2007509" y="1219999"/>
            <a:chExt cx="8413243" cy="5062899"/>
          </a:xfrm>
        </p:grpSpPr>
        <p:graphicFrame>
          <p:nvGraphicFramePr>
            <p:cNvPr id="20" name="Grafico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36829447"/>
                </p:ext>
              </p:extLst>
            </p:nvPr>
          </p:nvGraphicFramePr>
          <p:xfrm>
            <a:off x="2007509" y="1219999"/>
            <a:ext cx="8176983" cy="43878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4" name="Gruppo 3"/>
            <p:cNvGrpSpPr/>
            <p:nvPr/>
          </p:nvGrpSpPr>
          <p:grpSpPr>
            <a:xfrm>
              <a:off x="4871944" y="1424663"/>
              <a:ext cx="5548808" cy="4858235"/>
              <a:chOff x="4871944" y="1424663"/>
              <a:chExt cx="5548808" cy="4858235"/>
            </a:xfrm>
          </p:grpSpPr>
          <p:sp>
            <p:nvSpPr>
              <p:cNvPr id="25" name="Parentesi graffa chiusa 24"/>
              <p:cNvSpPr/>
              <p:nvPr/>
            </p:nvSpPr>
            <p:spPr bwMode="auto">
              <a:xfrm>
                <a:off x="8976319" y="1906636"/>
                <a:ext cx="72910" cy="2844000"/>
              </a:xfrm>
              <a:prstGeom prst="rightBrac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6" name="CasellaDiTesto 25"/>
              <p:cNvSpPr txBox="1"/>
              <p:nvPr/>
            </p:nvSpPr>
            <p:spPr>
              <a:xfrm>
                <a:off x="9311768" y="3159636"/>
                <a:ext cx="720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-5,2%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CasellaDiTesto 26"/>
              <p:cNvSpPr txBox="1"/>
              <p:nvPr/>
            </p:nvSpPr>
            <p:spPr>
              <a:xfrm>
                <a:off x="5162640" y="6021288"/>
                <a:ext cx="10469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Settimanali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28" name="Rettangolo 27"/>
              <p:cNvSpPr/>
              <p:nvPr/>
            </p:nvSpPr>
            <p:spPr bwMode="auto">
              <a:xfrm>
                <a:off x="4871944" y="6070215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6683192" y="6021288"/>
                <a:ext cx="7437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Mensili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30" name="Rettangolo 29"/>
              <p:cNvSpPr/>
              <p:nvPr/>
            </p:nvSpPr>
            <p:spPr bwMode="auto">
              <a:xfrm>
                <a:off x="6379920" y="6070215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9772752" y="6026093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32" name="Rettangolo 31"/>
              <p:cNvSpPr/>
              <p:nvPr/>
            </p:nvSpPr>
            <p:spPr bwMode="auto">
              <a:xfrm>
                <a:off x="9462624" y="607021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" name="CasellaDiTesto 32"/>
              <p:cNvSpPr txBox="1"/>
              <p:nvPr/>
            </p:nvSpPr>
            <p:spPr>
              <a:xfrm>
                <a:off x="7930952" y="6021288"/>
                <a:ext cx="149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Altre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periodicità</a:t>
                </a:r>
                <a:endParaRPr lang="en-US" dirty="0"/>
              </a:p>
            </p:txBody>
          </p:sp>
          <p:sp>
            <p:nvSpPr>
              <p:cNvPr id="34" name="Rettangolo 33"/>
              <p:cNvSpPr/>
              <p:nvPr/>
            </p:nvSpPr>
            <p:spPr bwMode="auto">
              <a:xfrm>
                <a:off x="7627680" y="6070215"/>
                <a:ext cx="288032" cy="163757"/>
              </a:xfrm>
              <a:prstGeom prst="rect">
                <a:avLst/>
              </a:prstGeom>
              <a:solidFill>
                <a:srgbClr val="92D050"/>
              </a:solidFill>
              <a:ln w="28575">
                <a:solidFill>
                  <a:srgbClr val="92D05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" name="CasellaDiTesto 43"/>
              <p:cNvSpPr txBox="1"/>
              <p:nvPr/>
            </p:nvSpPr>
            <p:spPr>
              <a:xfrm>
                <a:off x="5647594" y="1424663"/>
                <a:ext cx="720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-5,6%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CasellaDiTesto 45"/>
              <p:cNvSpPr txBox="1"/>
              <p:nvPr/>
            </p:nvSpPr>
            <p:spPr>
              <a:xfrm>
                <a:off x="5659920" y="2376694"/>
                <a:ext cx="720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-0,4%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CasellaDiTesto 46"/>
              <p:cNvSpPr txBox="1"/>
              <p:nvPr/>
            </p:nvSpPr>
            <p:spPr>
              <a:xfrm>
                <a:off x="5659920" y="3690274"/>
                <a:ext cx="720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-8,7%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681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072946"/>
              </p:ext>
            </p:extLst>
          </p:nvPr>
        </p:nvGraphicFramePr>
        <p:xfrm>
          <a:off x="2459598" y="934566"/>
          <a:ext cx="7272805" cy="5217588"/>
        </p:xfrm>
        <a:graphic>
          <a:graphicData uri="http://schemas.openxmlformats.org/drawingml/2006/table">
            <a:tbl>
              <a:tblPr/>
              <a:tblGrid>
                <a:gridCol w="1913612"/>
                <a:gridCol w="765599"/>
                <a:gridCol w="765599"/>
                <a:gridCol w="765599"/>
                <a:gridCol w="765599"/>
                <a:gridCol w="765599"/>
                <a:gridCol w="765599"/>
                <a:gridCol w="765599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10.259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21.403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35.886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36.698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31.122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24.170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159.537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546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20.222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13.074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85.917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8.080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14.786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19.469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12.874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10.501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70.311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3.309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-38,1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59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522827"/>
              </p:ext>
            </p:extLst>
          </p:nvPr>
        </p:nvGraphicFramePr>
        <p:xfrm>
          <a:off x="2179213" y="764391"/>
          <a:ext cx="7833574" cy="5792574"/>
        </p:xfrm>
        <a:graphic>
          <a:graphicData uri="http://schemas.openxmlformats.org/drawingml/2006/table">
            <a:tbl>
              <a:tblPr/>
              <a:tblGrid>
                <a:gridCol w="2346274"/>
                <a:gridCol w="783900"/>
                <a:gridCol w="783900"/>
                <a:gridCol w="783900"/>
                <a:gridCol w="783900"/>
                <a:gridCol w="783900"/>
                <a:gridCol w="783900"/>
                <a:gridCol w="783900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9.510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32.064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27.272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21.306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143.159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9.201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9.868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9.211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45.466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15.101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16.039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79.372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5.231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4.730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27.059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13.688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16.190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8.645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60.674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2.779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3.113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-36,3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1.676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-21,3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36511"/>
              </p:ext>
            </p:extLst>
          </p:nvPr>
        </p:nvGraphicFramePr>
        <p:xfrm>
          <a:off x="2264015" y="939203"/>
          <a:ext cx="7663971" cy="4957356"/>
        </p:xfrm>
        <a:graphic>
          <a:graphicData uri="http://schemas.openxmlformats.org/drawingml/2006/table">
            <a:tbl>
              <a:tblPr/>
              <a:tblGrid>
                <a:gridCol w="2313220"/>
                <a:gridCol w="764393"/>
                <a:gridCol w="764393"/>
                <a:gridCol w="764393"/>
                <a:gridCol w="764393"/>
                <a:gridCol w="764393"/>
                <a:gridCol w="764393"/>
                <a:gridCol w="764393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750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2.864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16.378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1.795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1.992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-57,2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Giugno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996520"/>
              </p:ext>
            </p:extLst>
          </p:nvPr>
        </p:nvGraphicFramePr>
        <p:xfrm>
          <a:off x="605390" y="1052737"/>
          <a:ext cx="10981220" cy="4936021"/>
        </p:xfrm>
        <a:graphic>
          <a:graphicData uri="http://schemas.openxmlformats.org/drawingml/2006/table">
            <a:tbl>
              <a:tblPr/>
              <a:tblGrid>
                <a:gridCol w="2613834"/>
                <a:gridCol w="1160208"/>
                <a:gridCol w="1029850"/>
                <a:gridCol w="1106708"/>
                <a:gridCol w="965112"/>
                <a:gridCol w="219971"/>
                <a:gridCol w="1219546"/>
                <a:gridCol w="1130167"/>
                <a:gridCol w="219403"/>
                <a:gridCol w="1316421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58.644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13.639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26.271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3.958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T1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design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12.255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2.319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9.027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6.489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8.791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-18,4%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2.267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8.008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1.943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O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Economia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6.505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75012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Giugno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043303"/>
              </p:ext>
            </p:extLst>
          </p:nvPr>
        </p:nvGraphicFramePr>
        <p:xfrm>
          <a:off x="577064" y="1052737"/>
          <a:ext cx="10847528" cy="4936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– Arredamento</a:t>
                      </a:r>
                      <a:b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professionale</a:t>
                      </a:r>
                      <a:endParaRPr lang="it-IT" sz="15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6.453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1.824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-7,1%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6.357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-27,7%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1.695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-18,8%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3.419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1.426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2.809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1.989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2.592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2.398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28,7%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2882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Giugno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998237"/>
              </p:ext>
            </p:extLst>
          </p:nvPr>
        </p:nvGraphicFramePr>
        <p:xfrm>
          <a:off x="577064" y="1052737"/>
          <a:ext cx="10847528" cy="4425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V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Professionali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1.349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Y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1.336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1.137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1.393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28,0%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S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-33,3%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794960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24399</TotalTime>
  <Words>1762</Words>
  <Application>Microsoft Office PowerPoint</Application>
  <PresentationFormat>Widescreen</PresentationFormat>
  <Paragraphs>956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2017 – Giugno 2018 - FATTURATI (per 1.000) E SPAZI </vt:lpstr>
      <vt:lpstr> Testate divise per Gruppi Periodo Gennaio 2017 – Giugno 2018 - FATTURATI (per 1.000) E SPAZI </vt:lpstr>
      <vt:lpstr> Testate divise per Gruppi Periodo Gennaio 2017 – Giugno 2018 - FATTURATI (per 1.000) E SPAZI 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2045</cp:revision>
  <cp:lastPrinted>2018-07-20T07:54:25Z</cp:lastPrinted>
  <dcterms:created xsi:type="dcterms:W3CDTF">2006-03-29T09:09:15Z</dcterms:created>
  <dcterms:modified xsi:type="dcterms:W3CDTF">2018-07-24T08:06:16Z</dcterms:modified>
</cp:coreProperties>
</file>