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22"/>
  </p:notesMasterIdLst>
  <p:handoutMasterIdLst>
    <p:handoutMasterId r:id="rId23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32" r:id="rId13"/>
    <p:sldId id="428" r:id="rId14"/>
    <p:sldId id="427" r:id="rId15"/>
    <p:sldId id="416" r:id="rId16"/>
    <p:sldId id="417" r:id="rId17"/>
    <p:sldId id="429" r:id="rId18"/>
    <p:sldId id="430" r:id="rId19"/>
    <p:sldId id="431" r:id="rId20"/>
    <p:sldId id="408" r:id="rId21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25"/>
    <a:srgbClr val="576B8A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11" autoAdjust="0"/>
    <p:restoredTop sz="94434" autoAdjust="0"/>
  </p:normalViewPr>
  <p:slideViewPr>
    <p:cSldViewPr>
      <p:cViewPr varScale="1">
        <p:scale>
          <a:sx n="71" d="100"/>
          <a:sy n="71" d="100"/>
        </p:scale>
        <p:origin x="450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3.%20Marzo\Output_Report%20Marzo%2018\x_PRESENTAZIONE%20Marzo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3.%20Marzo\Output_Report%20Marzo%2018\x_PRESENTAZIONE%20Marzo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3.%20Marzo\Output_Report%20Marzo%2018\x_PRESENTAZIONE%20Marzo%20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3'!$R$5:$R$7</c:f>
              <c:numCache>
                <c:formatCode>#,##0</c:formatCode>
                <c:ptCount val="3"/>
                <c:pt idx="0">
                  <c:v>37162.190699442515</c:v>
                </c:pt>
                <c:pt idx="1">
                  <c:v>40938.259028288288</c:v>
                </c:pt>
                <c:pt idx="2">
                  <c:v>52029.485116455682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050360"/>
        <c:axId val="213051144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40204.254653710188</c:v>
                </c:pt>
                <c:pt idx="1">
                  <c:v>45122.397903047939</c:v>
                </c:pt>
                <c:pt idx="2">
                  <c:v>57844.725481745241</c:v>
                </c:pt>
                <c:pt idx="3">
                  <c:v>48337.571343315474</c:v>
                </c:pt>
                <c:pt idx="4">
                  <c:v>55632.839072040035</c:v>
                </c:pt>
                <c:pt idx="5">
                  <c:v>48574.773014135164</c:v>
                </c:pt>
                <c:pt idx="6">
                  <c:v>38980.337880752952</c:v>
                </c:pt>
                <c:pt idx="7">
                  <c:v>27009.217469476142</c:v>
                </c:pt>
                <c:pt idx="8">
                  <c:v>51219.515120911703</c:v>
                </c:pt>
                <c:pt idx="9">
                  <c:v>56416.292877013591</c:v>
                </c:pt>
                <c:pt idx="10">
                  <c:v>61091.783511135422</c:v>
                </c:pt>
                <c:pt idx="11">
                  <c:v>62557.450500143706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050360"/>
        <c:axId val="213051144"/>
      </c:lineChart>
      <c:catAx>
        <c:axId val="21305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13051144"/>
        <c:crosses val="autoZero"/>
        <c:auto val="1"/>
        <c:lblAlgn val="ctr"/>
        <c:lblOffset val="100"/>
        <c:noMultiLvlLbl val="0"/>
      </c:catAx>
      <c:valAx>
        <c:axId val="21305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13050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3'!$U$5:$U$7</c:f>
              <c:numCache>
                <c:formatCode>#,##0</c:formatCode>
                <c:ptCount val="3"/>
                <c:pt idx="0">
                  <c:v>27406.382400790491</c:v>
                </c:pt>
                <c:pt idx="1">
                  <c:v>28682.31125212257</c:v>
                </c:pt>
                <c:pt idx="2">
                  <c:v>36274.040833201914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051928"/>
        <c:axId val="213052320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27664.437978347767</c:v>
                </c:pt>
                <c:pt idx="1">
                  <c:v>29927.437171849517</c:v>
                </c:pt>
                <c:pt idx="2">
                  <c:v>36421.578906977396</c:v>
                </c:pt>
                <c:pt idx="3">
                  <c:v>34444.525509417675</c:v>
                </c:pt>
                <c:pt idx="4">
                  <c:v>36617.628578118893</c:v>
                </c:pt>
                <c:pt idx="5">
                  <c:v>32899.218662735453</c:v>
                </c:pt>
                <c:pt idx="6">
                  <c:v>31284.872735723657</c:v>
                </c:pt>
                <c:pt idx="7">
                  <c:v>23686.529965415793</c:v>
                </c:pt>
                <c:pt idx="8">
                  <c:v>34451.653352081448</c:v>
                </c:pt>
                <c:pt idx="9">
                  <c:v>36686.926955455521</c:v>
                </c:pt>
                <c:pt idx="10">
                  <c:v>38492.011526341958</c:v>
                </c:pt>
                <c:pt idx="11">
                  <c:v>42722.230369894809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051928"/>
        <c:axId val="213052320"/>
      </c:lineChart>
      <c:catAx>
        <c:axId val="21305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13052320"/>
        <c:crosses val="autoZero"/>
        <c:auto val="1"/>
        <c:lblAlgn val="ctr"/>
        <c:lblOffset val="100"/>
        <c:noMultiLvlLbl val="0"/>
      </c:catAx>
      <c:valAx>
        <c:axId val="21305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13051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01893903915533E-2"/>
          <c:y val="3.6640960902372746E-2"/>
          <c:w val="0.88044395426110844"/>
          <c:h val="0.792441103315089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42795</c:v>
                </c:pt>
                <c:pt idx="1">
                  <c:v>43160</c:v>
                </c:pt>
              </c:numCache>
            </c:num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22624</c:v>
                </c:pt>
                <c:pt idx="1">
                  <c:v>20222</c:v>
                </c:pt>
              </c:numCache>
            </c:numRef>
          </c:val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42795</c:v>
                </c:pt>
                <c:pt idx="1">
                  <c:v>43160</c:v>
                </c:pt>
              </c:numCache>
            </c:num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16560</c:v>
                </c:pt>
                <c:pt idx="1">
                  <c:v>14786</c:v>
                </c:pt>
              </c:numCache>
            </c:numRef>
          </c:val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42795</c:v>
                </c:pt>
                <c:pt idx="1">
                  <c:v>43160</c:v>
                </c:pt>
              </c:numCache>
            </c:num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1111</c:v>
                </c:pt>
                <c:pt idx="1">
                  <c:v>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295048120"/>
        <c:axId val="295048512"/>
      </c:barChart>
      <c:catAx>
        <c:axId val="29504812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95048512"/>
        <c:crosses val="autoZero"/>
        <c:auto val="0"/>
        <c:lblAlgn val="ctr"/>
        <c:lblOffset val="100"/>
        <c:noMultiLvlLbl val="0"/>
      </c:catAx>
      <c:valAx>
        <c:axId val="2950485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950481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Marzo 2018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24 aprile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102526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Marzo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132791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Marzo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po 5"/>
          <p:cNvGrpSpPr/>
          <p:nvPr/>
        </p:nvGrpSpPr>
        <p:grpSpPr>
          <a:xfrm>
            <a:off x="337683" y="737052"/>
            <a:ext cx="11516635" cy="6001188"/>
            <a:chOff x="295019" y="737052"/>
            <a:chExt cx="11516635" cy="6001188"/>
          </a:xfrm>
        </p:grpSpPr>
        <p:sp>
          <p:nvSpPr>
            <p:cNvPr id="9" name="Rettangolo 8"/>
            <p:cNvSpPr/>
            <p:nvPr/>
          </p:nvSpPr>
          <p:spPr bwMode="auto">
            <a:xfrm>
              <a:off x="295019" y="3586463"/>
              <a:ext cx="11507961" cy="273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ttangolo 2"/>
            <p:cNvSpPr/>
            <p:nvPr/>
          </p:nvSpPr>
          <p:spPr bwMode="auto">
            <a:xfrm>
              <a:off x="303693" y="745123"/>
              <a:ext cx="11507961" cy="2736000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296019" y="737052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Fatturato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9296018" y="3586056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Spazi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343472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" name="CasellaDiTesto 1"/>
            <p:cNvSpPr txBox="1"/>
            <p:nvPr/>
          </p:nvSpPr>
          <p:spPr>
            <a:xfrm>
              <a:off x="1267234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Gruppo 20"/>
            <p:cNvGrpSpPr/>
            <p:nvPr/>
          </p:nvGrpSpPr>
          <p:grpSpPr>
            <a:xfrm>
              <a:off x="7968208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2017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CasellaDiTesto 23"/>
            <p:cNvSpPr txBox="1"/>
            <p:nvPr/>
          </p:nvSpPr>
          <p:spPr>
            <a:xfrm>
              <a:off x="2148401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-9,3%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2175295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</a:t>
              </a:r>
              <a:r>
                <a:rPr lang="en-US" sz="1300" dirty="0">
                  <a:solidFill>
                    <a:schemeClr val="bg1"/>
                  </a:solidFill>
                </a:rPr>
                <a:t>4</a:t>
              </a:r>
              <a:r>
                <a:rPr lang="en-US" sz="1300" dirty="0" smtClean="0">
                  <a:solidFill>
                    <a:schemeClr val="bg1"/>
                  </a:solidFill>
                </a:rPr>
                <a:t>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22" name="Grafico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63942686"/>
                </p:ext>
              </p:extLst>
            </p:nvPr>
          </p:nvGraphicFramePr>
          <p:xfrm>
            <a:off x="486990" y="1236999"/>
            <a:ext cx="11124017" cy="21280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3" name="CasellaDiTesto 22"/>
            <p:cNvSpPr txBox="1"/>
            <p:nvPr/>
          </p:nvSpPr>
          <p:spPr>
            <a:xfrm>
              <a:off x="2942162" y="904364"/>
              <a:ext cx="720008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-10,1%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98968592"/>
                </p:ext>
              </p:extLst>
            </p:nvPr>
          </p:nvGraphicFramePr>
          <p:xfrm>
            <a:off x="486990" y="4120599"/>
            <a:ext cx="11124017" cy="20814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9" name="CasellaDiTesto 28"/>
            <p:cNvSpPr txBox="1"/>
            <p:nvPr/>
          </p:nvSpPr>
          <p:spPr>
            <a:xfrm>
              <a:off x="3028684" y="38276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-0,4%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143951"/>
              </p:ext>
            </p:extLst>
          </p:nvPr>
        </p:nvGraphicFramePr>
        <p:xfrm>
          <a:off x="3179677" y="1556792"/>
          <a:ext cx="5832647" cy="3089172"/>
        </p:xfrm>
        <a:graphic>
          <a:graphicData uri="http://schemas.openxmlformats.org/drawingml/2006/table">
            <a:tbl>
              <a:tblPr/>
              <a:tblGrid>
                <a:gridCol w="2033867"/>
                <a:gridCol w="913525"/>
                <a:gridCol w="913525"/>
                <a:gridCol w="913525"/>
                <a:gridCol w="1058205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2018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37.162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40.938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52.029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130.130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-9,1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28.682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36.274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92.363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-1,8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277856"/>
              </p:ext>
            </p:extLst>
          </p:nvPr>
        </p:nvGraphicFramePr>
        <p:xfrm>
          <a:off x="3125671" y="1220404"/>
          <a:ext cx="5940659" cy="4803636"/>
        </p:xfrm>
        <a:graphic>
          <a:graphicData uri="http://schemas.openxmlformats.org/drawingml/2006/table">
            <a:tbl>
              <a:tblPr/>
              <a:tblGrid>
                <a:gridCol w="1905495"/>
                <a:gridCol w="1008791"/>
                <a:gridCol w="1008791"/>
                <a:gridCol w="1008791"/>
                <a:gridCol w="1008791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12.281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15.613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51.404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42.243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21.298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26.187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478513"/>
              </p:ext>
            </p:extLst>
          </p:nvPr>
        </p:nvGraphicFramePr>
        <p:xfrm>
          <a:off x="2657618" y="764704"/>
          <a:ext cx="6876764" cy="5619945"/>
        </p:xfrm>
        <a:graphic>
          <a:graphicData uri="http://schemas.openxmlformats.org/drawingml/2006/table">
            <a:tbl>
              <a:tblPr/>
              <a:tblGrid>
                <a:gridCol w="3051564"/>
                <a:gridCol w="956300"/>
                <a:gridCol w="956300"/>
                <a:gridCol w="956300"/>
                <a:gridCol w="956300"/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14.741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14.548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Marzo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816121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 Marzo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Marzo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Marzo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Marzo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Marzo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130.130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92.363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51.404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17.609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42.243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67.991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14.741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2.544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14.548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3.166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7.194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1.053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993053"/>
              </p:ext>
            </p:extLst>
          </p:nvPr>
        </p:nvGraphicFramePr>
        <p:xfrm>
          <a:off x="732000" y="1569720"/>
          <a:ext cx="10728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Marzo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42630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Piace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Cucinare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(Feb.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Mag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(Mar.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Millennium (Mag.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Uomini e Donne Magazine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Visto Tv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Guide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(I)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112151"/>
              </p:ext>
            </p:extLst>
          </p:nvPr>
        </p:nvGraphicFramePr>
        <p:xfrm>
          <a:off x="732000" y="1752600"/>
          <a:ext cx="107280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Marzo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Bambini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9260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1117824" y="1143193"/>
            <a:ext cx="9302928" cy="5139705"/>
            <a:chOff x="1117824" y="1143193"/>
            <a:chExt cx="9302928" cy="5139705"/>
          </a:xfrm>
        </p:grpSpPr>
        <p:graphicFrame>
          <p:nvGraphicFramePr>
            <p:cNvPr id="20" name="Grafico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49264666"/>
                </p:ext>
              </p:extLst>
            </p:nvPr>
          </p:nvGraphicFramePr>
          <p:xfrm>
            <a:off x="1117824" y="1143193"/>
            <a:ext cx="9136608" cy="420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5" name="Parentesi graffa chiusa 24"/>
            <p:cNvSpPr/>
            <p:nvPr/>
          </p:nvSpPr>
          <p:spPr bwMode="auto">
            <a:xfrm>
              <a:off x="8976320" y="1996092"/>
              <a:ext cx="72008" cy="2592000"/>
            </a:xfrm>
            <a:prstGeom prst="rightBrac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9311768" y="3121536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-10,9%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5162640" y="6021288"/>
              <a:ext cx="10469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Settimanali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28" name="Rettangolo 27"/>
            <p:cNvSpPr/>
            <p:nvPr/>
          </p:nvSpPr>
          <p:spPr bwMode="auto">
            <a:xfrm>
              <a:off x="4871944" y="6070215"/>
              <a:ext cx="288032" cy="163757"/>
            </a:xfrm>
            <a:prstGeom prst="rect">
              <a:avLst/>
            </a:prstGeom>
            <a:solidFill>
              <a:srgbClr val="576B8A"/>
            </a:solidFill>
            <a:ln w="28575">
              <a:solidFill>
                <a:srgbClr val="576B8A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6683192" y="6021288"/>
              <a:ext cx="7437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Mensili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6379920" y="6070215"/>
              <a:ext cx="288032" cy="163757"/>
            </a:xfrm>
            <a:prstGeom prst="rect">
              <a:avLst/>
            </a:prstGeom>
            <a:solidFill>
              <a:srgbClr val="FFB400"/>
            </a:solidFill>
            <a:ln w="28575">
              <a:solidFill>
                <a:srgbClr val="FFB4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9772752" y="6026093"/>
              <a:ext cx="648000" cy="25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Diff % </a:t>
              </a:r>
              <a:endParaRPr lang="en-US" dirty="0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9462624" y="6070215"/>
              <a:ext cx="288032" cy="163757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7930952" y="6021288"/>
              <a:ext cx="14969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Altre</a:t>
              </a:r>
              <a:r>
                <a:rPr lang="en-US" dirty="0" smtClean="0"/>
                <a:t> </a:t>
              </a:r>
              <a:r>
                <a:rPr lang="en-US" dirty="0" err="1" smtClean="0"/>
                <a:t>periodicità</a:t>
              </a:r>
              <a:endParaRPr lang="en-US" dirty="0"/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7627680" y="6070215"/>
              <a:ext cx="288032" cy="163757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92D05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5647594" y="1488163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</a:t>
              </a:r>
              <a:r>
                <a:rPr lang="en-US" sz="1300" dirty="0">
                  <a:solidFill>
                    <a:schemeClr val="bg1"/>
                  </a:solidFill>
                </a:rPr>
                <a:t>2</a:t>
              </a:r>
              <a:r>
                <a:rPr lang="en-US" sz="1300" dirty="0" smtClean="0">
                  <a:solidFill>
                    <a:schemeClr val="bg1"/>
                  </a:solidFill>
                </a:rPr>
                <a:t>1,0%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5659920" y="2376694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-10,7%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659920" y="3690274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-10,6%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899291"/>
              </p:ext>
            </p:extLst>
          </p:nvPr>
        </p:nvGraphicFramePr>
        <p:xfrm>
          <a:off x="3467709" y="934566"/>
          <a:ext cx="5256583" cy="5217588"/>
        </p:xfrm>
        <a:graphic>
          <a:graphicData uri="http://schemas.openxmlformats.org/drawingml/2006/table">
            <a:tbl>
              <a:tblPr/>
              <a:tblGrid>
                <a:gridCol w="2021511"/>
                <a:gridCol w="808768"/>
                <a:gridCol w="808768"/>
                <a:gridCol w="808768"/>
                <a:gridCol w="808768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10.259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21.401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35.886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67.546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38.582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14.786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27.468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-12,9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-51,2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024061"/>
              </p:ext>
            </p:extLst>
          </p:nvPr>
        </p:nvGraphicFramePr>
        <p:xfrm>
          <a:off x="3060853" y="764391"/>
          <a:ext cx="6070294" cy="5792574"/>
        </p:xfrm>
        <a:graphic>
          <a:graphicData uri="http://schemas.openxmlformats.org/drawingml/2006/table">
            <a:tbl>
              <a:tblPr/>
              <a:tblGrid>
                <a:gridCol w="2598122"/>
                <a:gridCol w="868043"/>
                <a:gridCol w="868043"/>
                <a:gridCol w="868043"/>
                <a:gridCol w="868043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19.601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62.516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3.675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9.201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18.558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4.928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12.331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18.896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36.155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5.622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11.403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4.204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13.688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24.957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3.180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6.394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-31,6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575106"/>
              </p:ext>
            </p:extLst>
          </p:nvPr>
        </p:nvGraphicFramePr>
        <p:xfrm>
          <a:off x="3017657" y="939203"/>
          <a:ext cx="6156686" cy="4957356"/>
        </p:xfrm>
        <a:graphic>
          <a:graphicData uri="http://schemas.openxmlformats.org/drawingml/2006/table">
            <a:tbl>
              <a:tblPr/>
              <a:tblGrid>
                <a:gridCol w="2651706"/>
                <a:gridCol w="876245"/>
                <a:gridCol w="876245"/>
                <a:gridCol w="876245"/>
                <a:gridCol w="876245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5.030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Marzo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105649"/>
              </p:ext>
            </p:extLst>
          </p:nvPr>
        </p:nvGraphicFramePr>
        <p:xfrm>
          <a:off x="605390" y="1052737"/>
          <a:ext cx="10981220" cy="4936021"/>
        </p:xfrm>
        <a:graphic>
          <a:graphicData uri="http://schemas.openxmlformats.org/drawingml/2006/table">
            <a:tbl>
              <a:tblPr/>
              <a:tblGrid>
                <a:gridCol w="2613834"/>
                <a:gridCol w="1160208"/>
                <a:gridCol w="1029850"/>
                <a:gridCol w="1106708"/>
                <a:gridCol w="965112"/>
                <a:gridCol w="219971"/>
                <a:gridCol w="1219546"/>
                <a:gridCol w="1130167"/>
                <a:gridCol w="219403"/>
                <a:gridCol w="1316421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28.253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5.946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13.066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1.842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4.103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3.565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2.650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3.386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T1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design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2.914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O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Economia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2.615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75012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Marzo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113335"/>
              </p:ext>
            </p:extLst>
          </p:nvPr>
        </p:nvGraphicFramePr>
        <p:xfrm>
          <a:off x="577064" y="1052737"/>
          <a:ext cx="10847528" cy="4936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2.215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– Arredamento</a:t>
                      </a:r>
                      <a:b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professionale</a:t>
                      </a:r>
                      <a:endParaRPr lang="it-IT" sz="15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1.367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1.125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2882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Marzo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862200"/>
              </p:ext>
            </p:extLst>
          </p:nvPr>
        </p:nvGraphicFramePr>
        <p:xfrm>
          <a:off x="577064" y="1052737"/>
          <a:ext cx="10847528" cy="4425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V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19,7%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-17,8%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94960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23895</TotalTime>
  <Words>1478</Words>
  <Application>Microsoft Office PowerPoint</Application>
  <PresentationFormat>Widescreen</PresentationFormat>
  <Paragraphs>723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2017 – Marzo 2018 - FATTURATI (per 1.000) E SPAZI </vt:lpstr>
      <vt:lpstr> Testate divise per Gruppi Periodo Gennaio 2017 – Marzo 2018 - FATTURATI (per 1.000) E SPAZI </vt:lpstr>
      <vt:lpstr> Testate divise per Gruppi Periodo Gennaio 2017 – Marzo 2018 - FATTURATI (per 1.000) E SPAZI 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Sacchi Matteo</cp:lastModifiedBy>
  <cp:revision>2012</cp:revision>
  <cp:lastPrinted>2018-04-20T11:50:55Z</cp:lastPrinted>
  <dcterms:created xsi:type="dcterms:W3CDTF">2006-03-29T09:09:15Z</dcterms:created>
  <dcterms:modified xsi:type="dcterms:W3CDTF">2018-04-23T09:09:58Z</dcterms:modified>
</cp:coreProperties>
</file>