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1"/>
  </p:notesMasterIdLst>
  <p:handoutMasterIdLst>
    <p:handoutMasterId r:id="rId22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28" r:id="rId13"/>
    <p:sldId id="427" r:id="rId14"/>
    <p:sldId id="416" r:id="rId15"/>
    <p:sldId id="417" r:id="rId16"/>
    <p:sldId id="429" r:id="rId17"/>
    <p:sldId id="430" r:id="rId18"/>
    <p:sldId id="431" r:id="rId19"/>
    <p:sldId id="408" r:id="rId20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1" autoAdjust="0"/>
    <p:restoredTop sz="94434" autoAdjust="0"/>
  </p:normalViewPr>
  <p:slideViewPr>
    <p:cSldViewPr>
      <p:cViewPr varScale="1">
        <p:scale>
          <a:sx n="71" d="100"/>
          <a:sy n="71" d="100"/>
        </p:scale>
        <p:origin x="450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3.%20ASSOSTAMPA\2018\02.%20Febbraio%202018\x_PRESENTAZIONE%20Febbraio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3.%20ASSOSTAMPA\2018\02.%20Febbraio%202018\x_PRESENTAZIONE%20Febbraio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2.%20Febbraio\Output_Report%20Febbraio%2018\x_PRESENTAZIONE%20Febbraio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3'!$R$5:$R$6</c:f>
              <c:numCache>
                <c:formatCode>#,##0</c:formatCode>
                <c:ptCount val="2"/>
                <c:pt idx="0">
                  <c:v>37166.482109442513</c:v>
                </c:pt>
                <c:pt idx="1">
                  <c:v>40867.836698288287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653656"/>
        <c:axId val="166654048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40204.254653710188</c:v>
                </c:pt>
                <c:pt idx="1">
                  <c:v>45122.397903047939</c:v>
                </c:pt>
                <c:pt idx="2">
                  <c:v>57844.725481745241</c:v>
                </c:pt>
                <c:pt idx="3">
                  <c:v>48337.571343315474</c:v>
                </c:pt>
                <c:pt idx="4">
                  <c:v>55632.839072040035</c:v>
                </c:pt>
                <c:pt idx="5">
                  <c:v>48574.773014135164</c:v>
                </c:pt>
                <c:pt idx="6">
                  <c:v>38980.337880752952</c:v>
                </c:pt>
                <c:pt idx="7">
                  <c:v>27009.217469476142</c:v>
                </c:pt>
                <c:pt idx="8">
                  <c:v>51219.515120911703</c:v>
                </c:pt>
                <c:pt idx="9">
                  <c:v>56416.292877013591</c:v>
                </c:pt>
                <c:pt idx="10">
                  <c:v>61091.783511135422</c:v>
                </c:pt>
                <c:pt idx="11">
                  <c:v>62557.450500143706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653656"/>
        <c:axId val="166654048"/>
      </c:lineChart>
      <c:catAx>
        <c:axId val="16665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6654048"/>
        <c:crosses val="autoZero"/>
        <c:auto val="1"/>
        <c:lblAlgn val="ctr"/>
        <c:lblOffset val="100"/>
        <c:noMultiLvlLbl val="0"/>
      </c:catAx>
      <c:valAx>
        <c:axId val="16665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6653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3'!$U$5:$U$6</c:f>
              <c:numCache>
                <c:formatCode>#,##0</c:formatCode>
                <c:ptCount val="2"/>
                <c:pt idx="0">
                  <c:v>27406.382400790491</c:v>
                </c:pt>
                <c:pt idx="1">
                  <c:v>28681.237918789237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654832"/>
        <c:axId val="166655224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27664.437978347767</c:v>
                </c:pt>
                <c:pt idx="1">
                  <c:v>29927.437171849517</c:v>
                </c:pt>
                <c:pt idx="2">
                  <c:v>36421.578906977396</c:v>
                </c:pt>
                <c:pt idx="3">
                  <c:v>34444.525509417675</c:v>
                </c:pt>
                <c:pt idx="4">
                  <c:v>36617.628578118893</c:v>
                </c:pt>
                <c:pt idx="5">
                  <c:v>32899.218662735453</c:v>
                </c:pt>
                <c:pt idx="6">
                  <c:v>31284.872735723657</c:v>
                </c:pt>
                <c:pt idx="7">
                  <c:v>23686.529965415793</c:v>
                </c:pt>
                <c:pt idx="8">
                  <c:v>34451.653352081448</c:v>
                </c:pt>
                <c:pt idx="9">
                  <c:v>36686.926955455521</c:v>
                </c:pt>
                <c:pt idx="10">
                  <c:v>38492.011526341958</c:v>
                </c:pt>
                <c:pt idx="11">
                  <c:v>42722.230369894809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654832"/>
        <c:axId val="166655224"/>
      </c:lineChart>
      <c:catAx>
        <c:axId val="16665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6655224"/>
        <c:crosses val="autoZero"/>
        <c:auto val="1"/>
        <c:lblAlgn val="ctr"/>
        <c:lblOffset val="100"/>
        <c:noMultiLvlLbl val="0"/>
      </c:catAx>
      <c:valAx>
        <c:axId val="16665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6654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473400489853186E-2"/>
          <c:y val="3.6640960902372746E-2"/>
          <c:w val="0.92707257914919261"/>
          <c:h val="0.811746563094236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42767</c:v>
                </c:pt>
                <c:pt idx="1">
                  <c:v>43132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13397</c:v>
                </c:pt>
                <c:pt idx="1">
                  <c:v>13062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42767</c:v>
                </c:pt>
                <c:pt idx="1">
                  <c:v>43132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9569</c:v>
                </c:pt>
                <c:pt idx="1">
                  <c:v>8080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42767</c:v>
                </c:pt>
                <c:pt idx="1">
                  <c:v>43132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300</c:v>
                </c:pt>
                <c:pt idx="1">
                  <c:v>206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66656400"/>
        <c:axId val="166656792"/>
      </c:barChart>
      <c:catAx>
        <c:axId val="1666564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6656792"/>
        <c:crosses val="autoZero"/>
        <c:auto val="0"/>
        <c:lblAlgn val="ctr"/>
        <c:lblOffset val="100"/>
        <c:noMultiLvlLbl val="0"/>
      </c:catAx>
      <c:valAx>
        <c:axId val="1666567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666564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FEBBRAIO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29 marzo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067146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Febbraio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681710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Febbraio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295019" y="737052"/>
            <a:ext cx="11516635" cy="6001188"/>
            <a:chOff x="295019" y="737052"/>
            <a:chExt cx="11516635" cy="6001188"/>
          </a:xfrm>
        </p:grpSpPr>
        <p:sp>
          <p:nvSpPr>
            <p:cNvPr id="9" name="Rettangolo 8"/>
            <p:cNvSpPr/>
            <p:nvPr/>
          </p:nvSpPr>
          <p:spPr bwMode="auto">
            <a:xfrm>
              <a:off x="295019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ttangolo 2"/>
            <p:cNvSpPr/>
            <p:nvPr/>
          </p:nvSpPr>
          <p:spPr bwMode="auto">
            <a:xfrm>
              <a:off x="303693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296019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296018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3472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67234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7968208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CasellaDiTesto 23"/>
            <p:cNvSpPr txBox="1"/>
            <p:nvPr/>
          </p:nvSpPr>
          <p:spPr>
            <a:xfrm>
              <a:off x="2148401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</a:t>
              </a:r>
              <a:r>
                <a:rPr lang="en-US" sz="1300" dirty="0">
                  <a:solidFill>
                    <a:schemeClr val="bg1"/>
                  </a:solidFill>
                </a:rPr>
                <a:t>9</a:t>
              </a:r>
              <a:r>
                <a:rPr lang="en-US" sz="1300" dirty="0" smtClean="0">
                  <a:solidFill>
                    <a:schemeClr val="bg1"/>
                  </a:solidFill>
                </a:rPr>
                <a:t>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75295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</a:t>
              </a:r>
              <a:r>
                <a:rPr lang="en-US" sz="1300" dirty="0">
                  <a:solidFill>
                    <a:schemeClr val="bg1"/>
                  </a:solidFill>
                </a:rPr>
                <a:t>4</a:t>
              </a:r>
              <a:r>
                <a:rPr lang="en-US" sz="1300" dirty="0" smtClean="0">
                  <a:solidFill>
                    <a:schemeClr val="bg1"/>
                  </a:solidFill>
                </a:rPr>
                <a:t>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75001769"/>
                </p:ext>
              </p:extLst>
            </p:nvPr>
          </p:nvGraphicFramePr>
          <p:xfrm>
            <a:off x="495665" y="1237452"/>
            <a:ext cx="11124016" cy="20352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8" name="Grafico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23350491"/>
                </p:ext>
              </p:extLst>
            </p:nvPr>
          </p:nvGraphicFramePr>
          <p:xfrm>
            <a:off x="496209" y="4166575"/>
            <a:ext cx="11124017" cy="2109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685308"/>
              </p:ext>
            </p:extLst>
          </p:nvPr>
        </p:nvGraphicFramePr>
        <p:xfrm>
          <a:off x="3935760" y="1556792"/>
          <a:ext cx="4896544" cy="3089172"/>
        </p:xfrm>
        <a:graphic>
          <a:graphicData uri="http://schemas.openxmlformats.org/drawingml/2006/table">
            <a:tbl>
              <a:tblPr/>
              <a:tblGrid>
                <a:gridCol w="2024532"/>
                <a:gridCol w="909332"/>
                <a:gridCol w="909332"/>
                <a:gridCol w="1053348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37.166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78.035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400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400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28.681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56.088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400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4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287122"/>
              </p:ext>
            </p:extLst>
          </p:nvPr>
        </p:nvGraphicFramePr>
        <p:xfrm>
          <a:off x="3683732" y="1220404"/>
          <a:ext cx="4824537" cy="4803636"/>
        </p:xfrm>
        <a:graphic>
          <a:graphicData uri="http://schemas.openxmlformats.org/drawingml/2006/table">
            <a:tbl>
              <a:tblPr/>
              <a:tblGrid>
                <a:gridCol w="1864026"/>
                <a:gridCol w="986837"/>
                <a:gridCol w="986837"/>
                <a:gridCol w="986837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15.543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21.296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422398"/>
              </p:ext>
            </p:extLst>
          </p:nvPr>
        </p:nvGraphicFramePr>
        <p:xfrm>
          <a:off x="2963653" y="764704"/>
          <a:ext cx="6264695" cy="5619945"/>
        </p:xfrm>
        <a:graphic>
          <a:graphicData uri="http://schemas.openxmlformats.org/drawingml/2006/table">
            <a:tbl>
              <a:tblPr/>
              <a:tblGrid>
                <a:gridCol w="3228989"/>
                <a:gridCol w="1011902"/>
                <a:gridCol w="1011902"/>
                <a:gridCol w="1011902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Febbraio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007735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Febbraio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Febbraio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Febbraio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Febbraio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Febbraio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Febbraio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78.035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56.088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27.829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9.764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25.926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41.803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9.825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1.668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9.617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4.838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72360"/>
              </p:ext>
            </p:extLst>
          </p:nvPr>
        </p:nvGraphicFramePr>
        <p:xfrm>
          <a:off x="741585" y="332656"/>
          <a:ext cx="107280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Febbraio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</a:t>
                      </a:r>
                      <a:r>
                        <a:rPr lang="de-DE" sz="1800" b="1" i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famigliari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29471"/>
              </p:ext>
            </p:extLst>
          </p:nvPr>
        </p:nvGraphicFramePr>
        <p:xfrm>
          <a:off x="741585" y="3172544"/>
          <a:ext cx="107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Febbraio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Bambini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524000" y="1696380"/>
            <a:ext cx="8896752" cy="4586518"/>
            <a:chOff x="1524000" y="1696380"/>
            <a:chExt cx="8896752" cy="4586518"/>
          </a:xfrm>
        </p:grpSpPr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82873890"/>
                </p:ext>
              </p:extLst>
            </p:nvPr>
          </p:nvGraphicFramePr>
          <p:xfrm>
            <a:off x="1524000" y="1696380"/>
            <a:ext cx="8676456" cy="3492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Parentesi graffa chiusa 24"/>
            <p:cNvSpPr/>
            <p:nvPr/>
          </p:nvSpPr>
          <p:spPr bwMode="auto">
            <a:xfrm>
              <a:off x="8976320" y="2276872"/>
              <a:ext cx="72008" cy="2340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427880" y="3296385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5162640" y="6021288"/>
              <a:ext cx="10469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Settimanali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" name="Rettangolo 27"/>
            <p:cNvSpPr/>
            <p:nvPr/>
          </p:nvSpPr>
          <p:spPr bwMode="auto">
            <a:xfrm>
              <a:off x="4871944" y="6070215"/>
              <a:ext cx="288032" cy="163757"/>
            </a:xfrm>
            <a:prstGeom prst="rect">
              <a:avLst/>
            </a:prstGeom>
            <a:solidFill>
              <a:srgbClr val="576B8A"/>
            </a:solidFill>
            <a:ln w="28575">
              <a:solidFill>
                <a:srgbClr val="576B8A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6683192" y="6021288"/>
              <a:ext cx="7437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Mensili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6379920" y="6070215"/>
              <a:ext cx="288032" cy="163757"/>
            </a:xfrm>
            <a:prstGeom prst="rect">
              <a:avLst/>
            </a:prstGeom>
            <a:solidFill>
              <a:srgbClr val="FFB400"/>
            </a:solidFill>
            <a:ln w="28575">
              <a:solidFill>
                <a:srgbClr val="FFB4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9772752" y="6026093"/>
              <a:ext cx="648000" cy="25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Diff % </a:t>
              </a:r>
              <a:endParaRPr lang="en-US" dirty="0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9462624" y="6070215"/>
              <a:ext cx="288032" cy="163757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7930952" y="6021288"/>
              <a:ext cx="14969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Altre</a:t>
              </a:r>
              <a:r>
                <a:rPr lang="en-US" dirty="0" smtClean="0"/>
                <a:t> </a:t>
              </a:r>
              <a:r>
                <a:rPr lang="en-US" dirty="0" err="1" smtClean="0"/>
                <a:t>periodicità</a:t>
              </a:r>
              <a:endParaRPr lang="en-US" dirty="0"/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7627680" y="6070215"/>
              <a:ext cx="288032" cy="163757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647594" y="196712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</a:t>
              </a:r>
              <a:r>
                <a:rPr lang="en-US" sz="1300" dirty="0" smtClean="0">
                  <a:solidFill>
                    <a:schemeClr val="bg1"/>
                  </a:solidFill>
                </a:rPr>
                <a:t>31,5%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659920" y="256537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-15,6%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659920" y="369027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-2,5%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779223"/>
              </p:ext>
            </p:extLst>
          </p:nvPr>
        </p:nvGraphicFramePr>
        <p:xfrm>
          <a:off x="3935760" y="934566"/>
          <a:ext cx="4320480" cy="5217588"/>
        </p:xfrm>
        <a:graphic>
          <a:graphicData uri="http://schemas.openxmlformats.org/drawingml/2006/table">
            <a:tbl>
              <a:tblPr/>
              <a:tblGrid>
                <a:gridCol w="1963638"/>
                <a:gridCol w="785614"/>
                <a:gridCol w="785614"/>
                <a:gridCol w="785614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21.347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31.606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18.306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618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-68,4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77372"/>
              </p:ext>
            </p:extLst>
          </p:nvPr>
        </p:nvGraphicFramePr>
        <p:xfrm>
          <a:off x="3698113" y="764391"/>
          <a:ext cx="4795775" cy="5792574"/>
        </p:xfrm>
        <a:graphic>
          <a:graphicData uri="http://schemas.openxmlformats.org/drawingml/2006/table">
            <a:tbl>
              <a:tblPr/>
              <a:tblGrid>
                <a:gridCol w="2395118"/>
                <a:gridCol w="800219"/>
                <a:gridCol w="800219"/>
                <a:gridCol w="800219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19.556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29.065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11.268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-48,5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125900"/>
              </p:ext>
            </p:extLst>
          </p:nvPr>
        </p:nvGraphicFramePr>
        <p:xfrm>
          <a:off x="3683732" y="939203"/>
          <a:ext cx="4824536" cy="4957356"/>
        </p:xfrm>
        <a:graphic>
          <a:graphicData uri="http://schemas.openxmlformats.org/drawingml/2006/table">
            <a:tbl>
              <a:tblPr/>
              <a:tblGrid>
                <a:gridCol w="2422763"/>
                <a:gridCol w="800591"/>
                <a:gridCol w="800591"/>
                <a:gridCol w="800591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2.541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1.414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68815"/>
              </p:ext>
            </p:extLst>
          </p:nvPr>
        </p:nvGraphicFramePr>
        <p:xfrm>
          <a:off x="407369" y="1052737"/>
          <a:ext cx="11017223" cy="4425021"/>
        </p:xfrm>
        <a:graphic>
          <a:graphicData uri="http://schemas.openxmlformats.org/drawingml/2006/table">
            <a:tbl>
              <a:tblPr/>
              <a:tblGrid>
                <a:gridCol w="2649837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 - Femminili attualità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13.157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 - Familiari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 - Automotive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1.828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 - Maschili stili di vita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 - Maschili attualità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U - Arredamento professionale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57603"/>
              </p:ext>
            </p:extLst>
          </p:nvPr>
        </p:nvGraphicFramePr>
        <p:xfrm>
          <a:off x="577064" y="1052737"/>
          <a:ext cx="10847528" cy="4425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T2 - Altri Arredamento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 - Benessere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 - Varie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 - Professionali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-38,1%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 - Cucina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 1 - Altri Maschili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417108"/>
              </p:ext>
            </p:extLst>
          </p:nvPr>
        </p:nvGraphicFramePr>
        <p:xfrm>
          <a:off x="577064" y="1052737"/>
          <a:ext cx="10847528" cy="3914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X - Natura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 - Altri Femminili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 - Guide e altri Familiari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 - Bambini e ragazzi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Gruppi D, O, R e T1</a:t>
                      </a:r>
                    </a:p>
                  </a:txBody>
                  <a:tcPr marL="7200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8.286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767408" y="5373216"/>
            <a:ext cx="10009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gruppo Femminili Moda (D), Economia (O), Turismo (R ), Arredamento Design (T 1) </a:t>
            </a:r>
            <a:r>
              <a:rPr lang="it-IT" sz="1200" dirty="0" smtClean="0"/>
              <a:t>presentano nel </a:t>
            </a:r>
            <a:r>
              <a:rPr lang="it-IT" sz="1200" dirty="0"/>
              <a:t>mese di Gennaio 2018 un problema di riservatezza  dovuto 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  <a:p>
            <a:pPr algn="just"/>
            <a:r>
              <a:rPr lang="it-IT" sz="1200" dirty="0"/>
              <a:t>Dal mese di Marzo la situazione tornerà alla normalità.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23782</TotalTime>
  <Words>1340</Words>
  <Application>Microsoft Office PowerPoint</Application>
  <PresentationFormat>Widescreen</PresentationFormat>
  <Paragraphs>612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Febbraio 2018 - FATTURATI (per 1.000) E SPAZI </vt:lpstr>
      <vt:lpstr> Testate divise per Gruppi Periodo Gennaio 2017 – Febbraio 2018 - FATTURATI (per 1.000) E SPAZI </vt:lpstr>
      <vt:lpstr> Testate divise per Gruppi Periodo Gennaio 2017 – Febbraio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1998</cp:revision>
  <cp:lastPrinted>2018-03-23T14:30:36Z</cp:lastPrinted>
  <dcterms:created xsi:type="dcterms:W3CDTF">2006-03-29T09:09:15Z</dcterms:created>
  <dcterms:modified xsi:type="dcterms:W3CDTF">2018-03-26T10:15:50Z</dcterms:modified>
</cp:coreProperties>
</file>