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86" r:id="rId2"/>
    <p:sldMasterId id="2147483702" r:id="rId3"/>
  </p:sldMasterIdLst>
  <p:notesMasterIdLst>
    <p:notesMasterId r:id="rId20"/>
  </p:notesMasterIdLst>
  <p:handoutMasterIdLst>
    <p:handoutMasterId r:id="rId21"/>
  </p:handoutMasterIdLst>
  <p:sldIdLst>
    <p:sldId id="324" r:id="rId4"/>
    <p:sldId id="319" r:id="rId5"/>
    <p:sldId id="310" r:id="rId6"/>
    <p:sldId id="311" r:id="rId7"/>
    <p:sldId id="320" r:id="rId8"/>
    <p:sldId id="321" r:id="rId9"/>
    <p:sldId id="318" r:id="rId10"/>
    <p:sldId id="315" r:id="rId11"/>
    <p:sldId id="316" r:id="rId12"/>
    <p:sldId id="330" r:id="rId13"/>
    <p:sldId id="331" r:id="rId14"/>
    <p:sldId id="333" r:id="rId15"/>
    <p:sldId id="328" r:id="rId16"/>
    <p:sldId id="332" r:id="rId17"/>
    <p:sldId id="329" r:id="rId18"/>
    <p:sldId id="327" r:id="rId19"/>
  </p:sldIdLst>
  <p:sldSz cx="12192000" cy="6858000"/>
  <p:notesSz cx="6797675" cy="9928225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0C1B63D-C3B3-4692-AF05-0E94781C1321}">
          <p14:sldIdLst>
            <p14:sldId id="324"/>
            <p14:sldId id="319"/>
            <p14:sldId id="310"/>
            <p14:sldId id="311"/>
            <p14:sldId id="320"/>
            <p14:sldId id="321"/>
            <p14:sldId id="318"/>
            <p14:sldId id="315"/>
            <p14:sldId id="316"/>
            <p14:sldId id="330"/>
            <p14:sldId id="331"/>
            <p14:sldId id="333"/>
            <p14:sldId id="328"/>
            <p14:sldId id="332"/>
            <p14:sldId id="329"/>
            <p14:sldId id="32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B25"/>
    <a:srgbClr val="92FC95"/>
    <a:srgbClr val="5A6F90"/>
    <a:srgbClr val="A1ACD1"/>
    <a:srgbClr val="FEFE50"/>
    <a:srgbClr val="FC9728"/>
    <a:srgbClr val="576B8A"/>
    <a:srgbClr val="FDE88D"/>
    <a:srgbClr val="FFFF00"/>
    <a:srgbClr val="FFFE6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25E5076-3810-47DD-B79F-674D7AD40C01}" styleName="Stile scuro 1 - Color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ile scuro 1 - Colore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ile scuro 1 - Colore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Stile scuro 2 - Colore 3/Color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03447BB-5D67-496B-8E87-E561075AD55C}" styleName="Stile scuro 1 - Colore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9343" autoAdjust="0"/>
  </p:normalViewPr>
  <p:slideViewPr>
    <p:cSldViewPr snapToGrid="0" snapToObjects="1">
      <p:cViewPr varScale="1">
        <p:scale>
          <a:sx n="71" d="100"/>
          <a:sy n="71" d="100"/>
        </p:scale>
        <p:origin x="594" y="5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1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m.sacchi\Documents\Clienti%20-%20FCP\AssoInternet\2017\12_Dicembre\Elaborazioni%20Dicembre%202017\Grafico%20Spaccatura%20Video%20Dicembre%202017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7\12_Dicembre\Grafici%20storic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7\12_Dicembre\Grafici%20storic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Grafico!$C$1</c:f>
              <c:strCache>
                <c:ptCount val="1"/>
                <c:pt idx="0">
                  <c:v>Video ADV  
Podcasting video/Video Banner  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</c:spPr>
          <c:invertIfNegative val="0"/>
          <c:cat>
            <c:strRef>
              <c:f>Grafico!$A$2:$A$26</c:f>
              <c:strCache>
                <c:ptCount val="25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-</c:v>
                </c:pt>
                <c:pt idx="13">
                  <c:v>gen</c:v>
                </c:pt>
                <c:pt idx="14">
                  <c:v>feb</c:v>
                </c:pt>
                <c:pt idx="15">
                  <c:v>mar</c:v>
                </c:pt>
                <c:pt idx="16">
                  <c:v>apr</c:v>
                </c:pt>
                <c:pt idx="17">
                  <c:v>mag</c:v>
                </c:pt>
                <c:pt idx="18">
                  <c:v>giu</c:v>
                </c:pt>
                <c:pt idx="19">
                  <c:v>lug</c:v>
                </c:pt>
                <c:pt idx="20">
                  <c:v>ago</c:v>
                </c:pt>
                <c:pt idx="21">
                  <c:v>set</c:v>
                </c:pt>
                <c:pt idx="22">
                  <c:v>ott</c:v>
                </c:pt>
                <c:pt idx="23">
                  <c:v>nov</c:v>
                </c:pt>
                <c:pt idx="24">
                  <c:v>dic</c:v>
                </c:pt>
              </c:strCache>
            </c:strRef>
          </c:cat>
          <c:val>
            <c:numRef>
              <c:f>Grafico!$C$2:$C$26</c:f>
              <c:numCache>
                <c:formatCode>0.0%</c:formatCode>
                <c:ptCount val="25"/>
                <c:pt idx="0">
                  <c:v>0.25167413871437644</c:v>
                </c:pt>
                <c:pt idx="1">
                  <c:v>0.27441014759438237</c:v>
                </c:pt>
                <c:pt idx="2">
                  <c:v>0.27221853368423582</c:v>
                </c:pt>
                <c:pt idx="3">
                  <c:v>0.28874385235365396</c:v>
                </c:pt>
                <c:pt idx="4">
                  <c:v>0.28422289911866722</c:v>
                </c:pt>
                <c:pt idx="5">
                  <c:v>0.22492158428402173</c:v>
                </c:pt>
                <c:pt idx="6">
                  <c:v>0.26872612266665241</c:v>
                </c:pt>
                <c:pt idx="7">
                  <c:v>0.24003789272247206</c:v>
                </c:pt>
                <c:pt idx="8">
                  <c:v>0.23524064993686322</c:v>
                </c:pt>
                <c:pt idx="9">
                  <c:v>0.23506927572598554</c:v>
                </c:pt>
                <c:pt idx="10">
                  <c:v>0.21904074522047995</c:v>
                </c:pt>
                <c:pt idx="11">
                  <c:v>0.24343394025876772</c:v>
                </c:pt>
                <c:pt idx="12" formatCode="General">
                  <c:v>0</c:v>
                </c:pt>
                <c:pt idx="13">
                  <c:v>0.22286125073106858</c:v>
                </c:pt>
                <c:pt idx="14">
                  <c:v>0.2568784742599976</c:v>
                </c:pt>
                <c:pt idx="15">
                  <c:v>0.25390444431870046</c:v>
                </c:pt>
                <c:pt idx="16">
                  <c:v>0.2311515213683295</c:v>
                </c:pt>
                <c:pt idx="17">
                  <c:v>0.208436480349906</c:v>
                </c:pt>
                <c:pt idx="18">
                  <c:v>0.22296596215969897</c:v>
                </c:pt>
                <c:pt idx="19">
                  <c:v>0.19825367218409695</c:v>
                </c:pt>
                <c:pt idx="20">
                  <c:v>0.20866632193889792</c:v>
                </c:pt>
                <c:pt idx="21">
                  <c:v>0.24785746616275101</c:v>
                </c:pt>
                <c:pt idx="22">
                  <c:v>0.23161949928737041</c:v>
                </c:pt>
                <c:pt idx="23">
                  <c:v>0.21882294113524436</c:v>
                </c:pt>
                <c:pt idx="24">
                  <c:v>0.25439626275860672</c:v>
                </c:pt>
              </c:numCache>
            </c:numRef>
          </c:val>
        </c:ser>
        <c:ser>
          <c:idx val="1"/>
          <c:order val="1"/>
          <c:tx>
            <c:strRef>
              <c:f>Grafico!$B$1</c:f>
              <c:strCache>
                <c:ptCount val="1"/>
                <c:pt idx="0">
                  <c:v>Video ADV
Pre-Mid-Post Roll 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</c:spPr>
          <c:invertIfNegative val="0"/>
          <c:cat>
            <c:strRef>
              <c:f>Grafico!$A$2:$A$26</c:f>
              <c:strCache>
                <c:ptCount val="25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-</c:v>
                </c:pt>
                <c:pt idx="13">
                  <c:v>gen</c:v>
                </c:pt>
                <c:pt idx="14">
                  <c:v>feb</c:v>
                </c:pt>
                <c:pt idx="15">
                  <c:v>mar</c:v>
                </c:pt>
                <c:pt idx="16">
                  <c:v>apr</c:v>
                </c:pt>
                <c:pt idx="17">
                  <c:v>mag</c:v>
                </c:pt>
                <c:pt idx="18">
                  <c:v>giu</c:v>
                </c:pt>
                <c:pt idx="19">
                  <c:v>lug</c:v>
                </c:pt>
                <c:pt idx="20">
                  <c:v>ago</c:v>
                </c:pt>
                <c:pt idx="21">
                  <c:v>set</c:v>
                </c:pt>
                <c:pt idx="22">
                  <c:v>ott</c:v>
                </c:pt>
                <c:pt idx="23">
                  <c:v>nov</c:v>
                </c:pt>
                <c:pt idx="24">
                  <c:v>dic</c:v>
                </c:pt>
              </c:strCache>
            </c:strRef>
          </c:cat>
          <c:val>
            <c:numRef>
              <c:f>Grafico!$B$2:$B$26</c:f>
              <c:numCache>
                <c:formatCode>0.0%</c:formatCode>
                <c:ptCount val="25"/>
                <c:pt idx="0">
                  <c:v>0.74832586128562362</c:v>
                </c:pt>
                <c:pt idx="1">
                  <c:v>0.7255898524056178</c:v>
                </c:pt>
                <c:pt idx="2">
                  <c:v>0.72778146631576413</c:v>
                </c:pt>
                <c:pt idx="3">
                  <c:v>0.71125614764634593</c:v>
                </c:pt>
                <c:pt idx="4">
                  <c:v>0.71577710088133273</c:v>
                </c:pt>
                <c:pt idx="5">
                  <c:v>0.77507841571597813</c:v>
                </c:pt>
                <c:pt idx="6">
                  <c:v>0.73127387733334759</c:v>
                </c:pt>
                <c:pt idx="7">
                  <c:v>0.75996210727752789</c:v>
                </c:pt>
                <c:pt idx="8">
                  <c:v>0.76475935006313678</c:v>
                </c:pt>
                <c:pt idx="9">
                  <c:v>0.76493072427401454</c:v>
                </c:pt>
                <c:pt idx="10">
                  <c:v>0.78095925477952011</c:v>
                </c:pt>
                <c:pt idx="11">
                  <c:v>0.75656605974123237</c:v>
                </c:pt>
                <c:pt idx="12" formatCode="General">
                  <c:v>0</c:v>
                </c:pt>
                <c:pt idx="13">
                  <c:v>0.77713874926893145</c:v>
                </c:pt>
                <c:pt idx="14">
                  <c:v>0.74312152574000245</c:v>
                </c:pt>
                <c:pt idx="15">
                  <c:v>0.74609555568129959</c:v>
                </c:pt>
                <c:pt idx="16">
                  <c:v>0.76884847863167061</c:v>
                </c:pt>
                <c:pt idx="17">
                  <c:v>0.79156351965009386</c:v>
                </c:pt>
                <c:pt idx="18">
                  <c:v>0.77703403784030101</c:v>
                </c:pt>
                <c:pt idx="19">
                  <c:v>0.80174632781590305</c:v>
                </c:pt>
                <c:pt idx="20">
                  <c:v>0.791333678061102</c:v>
                </c:pt>
                <c:pt idx="21">
                  <c:v>0.75214253383724905</c:v>
                </c:pt>
                <c:pt idx="22">
                  <c:v>0.76838050071262953</c:v>
                </c:pt>
                <c:pt idx="23">
                  <c:v>0.78117705886475575</c:v>
                </c:pt>
                <c:pt idx="24">
                  <c:v>0.74560373724139328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100"/>
        <c:axId val="140344216"/>
        <c:axId val="140344608"/>
      </c:barChart>
      <c:catAx>
        <c:axId val="140344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 b="1"/>
            </a:pPr>
            <a:endParaRPr lang="it-IT"/>
          </a:p>
        </c:txPr>
        <c:crossAx val="140344608"/>
        <c:crosses val="autoZero"/>
        <c:auto val="1"/>
        <c:lblAlgn val="ctr"/>
        <c:lblOffset val="100"/>
        <c:tickLblSkip val="1"/>
        <c:noMultiLvlLbl val="1"/>
      </c:catAx>
      <c:valAx>
        <c:axId val="140344608"/>
        <c:scaling>
          <c:orientation val="minMax"/>
          <c:max val="1"/>
        </c:scaling>
        <c:delete val="0"/>
        <c:axPos val="l"/>
        <c:majorGridlines/>
        <c:numFmt formatCode="0%" sourceLinked="0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300" b="1"/>
            </a:pPr>
            <a:endParaRPr lang="it-IT"/>
          </a:p>
        </c:txPr>
        <c:crossAx val="14034421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4630783888805535"/>
          <c:y val="0.91483931963001763"/>
          <c:w val="0.65456798113365677"/>
          <c:h val="8.4961593920203235E-2"/>
        </c:manualLayout>
      </c:layout>
      <c:overlay val="0"/>
      <c:txPr>
        <a:bodyPr/>
        <a:lstStyle/>
        <a:p>
          <a:pPr>
            <a:defRPr sz="1400"/>
          </a:pPr>
          <a:endParaRPr lang="it-IT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1739130434782608E-2"/>
          <c:y val="4.9167395742198881E-2"/>
          <c:w val="0.94444444444444442"/>
          <c:h val="0.7270282881306502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Impression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61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66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73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75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Arial  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Foglio1!$B$2:$B$6</c:f>
              <c:numCache>
                <c:formatCode>0%</c:formatCode>
                <c:ptCount val="5"/>
                <c:pt idx="0">
                  <c:v>0.60811231321245263</c:v>
                </c:pt>
                <c:pt idx="1">
                  <c:v>0.66177131193779193</c:v>
                </c:pt>
                <c:pt idx="2">
                  <c:v>0.71084370692268151</c:v>
                </c:pt>
                <c:pt idx="3">
                  <c:v>0.72926774888838508</c:v>
                </c:pt>
                <c:pt idx="4">
                  <c:v>0.74502706402257302</c:v>
                </c:pt>
              </c:numCache>
            </c:numRef>
          </c:val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Tempo</c:v>
                </c:pt>
              </c:strCache>
            </c:strRef>
          </c:tx>
          <c:spPr>
            <a:solidFill>
              <a:srgbClr val="FFCB25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 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Foglio1!$C$2:$C$6</c:f>
              <c:numCache>
                <c:formatCode>0%</c:formatCode>
                <c:ptCount val="5"/>
                <c:pt idx="0">
                  <c:v>0.24346344793706715</c:v>
                </c:pt>
                <c:pt idx="1">
                  <c:v>0.25897825694822063</c:v>
                </c:pt>
                <c:pt idx="2">
                  <c:v>0.19732231459604824</c:v>
                </c:pt>
                <c:pt idx="3">
                  <c:v>0.19058999680993075</c:v>
                </c:pt>
                <c:pt idx="4">
                  <c:v>0.19412403836692993</c:v>
                </c:pt>
              </c:numCache>
            </c:numRef>
          </c:val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Performance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 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Foglio1!$A$2:$A$6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Foglio1!$D$2:$D$6</c:f>
              <c:numCache>
                <c:formatCode>0%</c:formatCode>
                <c:ptCount val="5"/>
                <c:pt idx="0">
                  <c:v>0.1484242388504802</c:v>
                </c:pt>
                <c:pt idx="1">
                  <c:v>7.9250431113987413E-2</c:v>
                </c:pt>
                <c:pt idx="2">
                  <c:v>9.183397848127034E-2</c:v>
                </c:pt>
                <c:pt idx="3">
                  <c:v>8.0142254301684257E-2</c:v>
                </c:pt>
                <c:pt idx="4">
                  <c:v>6.0848897610496937E-2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40345392"/>
        <c:axId val="140345784"/>
      </c:barChart>
      <c:catAx>
        <c:axId val="14034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 "/>
                <a:ea typeface="+mn-ea"/>
                <a:cs typeface="+mn-cs"/>
              </a:defRPr>
            </a:pPr>
            <a:endParaRPr lang="it-IT"/>
          </a:p>
        </c:txPr>
        <c:crossAx val="140345784"/>
        <c:crosses val="autoZero"/>
        <c:auto val="1"/>
        <c:lblAlgn val="ctr"/>
        <c:lblOffset val="100"/>
        <c:noMultiLvlLbl val="0"/>
      </c:catAx>
      <c:valAx>
        <c:axId val="14034578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 "/>
                <a:ea typeface="+mn-ea"/>
                <a:cs typeface="+mn-cs"/>
              </a:defRPr>
            </a:pPr>
            <a:endParaRPr lang="it-IT"/>
          </a:p>
        </c:txPr>
        <c:crossAx val="140345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4330795227990569"/>
          <c:y val="0.9168064708624073"/>
          <c:w val="0.42792639663319104"/>
          <c:h val="5.766799968886992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888888888888889E-2"/>
          <c:y val="2.7199620880723231E-2"/>
          <c:w val="0.93888888888888888"/>
          <c:h val="0.7443664333624963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Foglio1!$J$1</c:f>
              <c:strCache>
                <c:ptCount val="1"/>
                <c:pt idx="0">
                  <c:v>Podcasting/Video Banner</c:v>
                </c:pt>
              </c:strCache>
            </c:strRef>
          </c:tx>
          <c:spPr>
            <a:solidFill>
              <a:srgbClr val="FFCB25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51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44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37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23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  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Foglio1!$I$2:$I$6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Foglio1!$J$2:$J$6</c:f>
              <c:numCache>
                <c:formatCode>0%</c:formatCode>
                <c:ptCount val="5"/>
                <c:pt idx="0">
                  <c:v>0.50816016802309671</c:v>
                </c:pt>
                <c:pt idx="1">
                  <c:v>0.44034635244257186</c:v>
                </c:pt>
                <c:pt idx="2">
                  <c:v>0.36582646715452349</c:v>
                </c:pt>
                <c:pt idx="3">
                  <c:v>0.25233792510166964</c:v>
                </c:pt>
                <c:pt idx="4">
                  <c:v>0.22899340981840688</c:v>
                </c:pt>
              </c:numCache>
            </c:numRef>
          </c:val>
        </c:ser>
        <c:ser>
          <c:idx val="1"/>
          <c:order val="1"/>
          <c:tx>
            <c:strRef>
              <c:f>Foglio1!$K$1</c:f>
              <c:strCache>
                <c:ptCount val="1"/>
                <c:pt idx="0">
                  <c:v>Pre-Mid-Post Roll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49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56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63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75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77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  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Foglio1!$I$2:$I$6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Foglio1!$K$2:$K$6</c:f>
              <c:numCache>
                <c:formatCode>0%</c:formatCode>
                <c:ptCount val="5"/>
                <c:pt idx="0">
                  <c:v>0.49183983197690345</c:v>
                </c:pt>
                <c:pt idx="1">
                  <c:v>0.5596536475574283</c:v>
                </c:pt>
                <c:pt idx="2">
                  <c:v>0.63417353284547651</c:v>
                </c:pt>
                <c:pt idx="3">
                  <c:v>0.74766207489833048</c:v>
                </c:pt>
                <c:pt idx="4">
                  <c:v>0.77100659018159323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40762368"/>
        <c:axId val="140762760"/>
      </c:barChart>
      <c:catAx>
        <c:axId val="140762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  "/>
                <a:ea typeface="+mn-ea"/>
                <a:cs typeface="+mn-cs"/>
              </a:defRPr>
            </a:pPr>
            <a:endParaRPr lang="it-IT"/>
          </a:p>
        </c:txPr>
        <c:crossAx val="140762760"/>
        <c:crosses val="autoZero"/>
        <c:auto val="1"/>
        <c:lblAlgn val="ctr"/>
        <c:lblOffset val="100"/>
        <c:noMultiLvlLbl val="0"/>
      </c:catAx>
      <c:valAx>
        <c:axId val="140762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  "/>
                <a:ea typeface="+mn-ea"/>
                <a:cs typeface="+mn-cs"/>
              </a:defRPr>
            </a:pPr>
            <a:endParaRPr lang="it-IT"/>
          </a:p>
        </c:txPr>
        <c:crossAx val="140762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2609858773574982"/>
          <c:y val="0.90133295459648166"/>
          <c:w val="0.57343326141706608"/>
          <c:h val="5.829824836237964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   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0.50251</cdr:x>
      <cdr:y>0.01602</cdr:y>
    </cdr:from>
    <cdr:to>
      <cdr:x>0.54051</cdr:x>
      <cdr:y>0.88627</cdr:y>
    </cdr:to>
    <cdr:sp macro="" textlink="">
      <cdr:nvSpPr>
        <cdr:cNvPr id="2" name="Rettangolo 1"/>
        <cdr:cNvSpPr/>
      </cdr:nvSpPr>
      <cdr:spPr>
        <a:xfrm xmlns:a="http://schemas.openxmlformats.org/drawingml/2006/main">
          <a:off x="5750448" y="82080"/>
          <a:ext cx="434851" cy="445878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it-IT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6D4E21-AA1D-BE49-8829-DEA10D5CF4C8}" type="datetimeFigureOut">
              <a:rPr lang="it-IT" smtClean="0"/>
              <a:t>24/01/2018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8DF2B-E534-A049-A267-F065CD4583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489079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6D68F-7DBE-1C48-BC1F-E6A07B52C7E0}" type="datetimeFigureOut">
              <a:rPr lang="it-IT" smtClean="0"/>
              <a:t>24/01/2018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C7627C-DB68-9A4D-8B30-F0E92B6BDF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503266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2084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864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3370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88778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5703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71756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109868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459950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19074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10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18205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085016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36985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28840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398716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06731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emf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emf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emf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emf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8" y="1065749"/>
            <a:ext cx="10114148" cy="3216228"/>
          </a:xfrm>
        </p:spPr>
        <p:txBody>
          <a:bodyPr anchor="b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90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1800" b="0" cap="none">
                <a:solidFill>
                  <a:schemeClr val="bg1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0" name="think-cell Folie" r:id="rId4" imgW="351" imgH="351" progId="TCLayout.ActiveDocument.1">
                  <p:embed/>
                </p:oleObj>
              </mc:Choice>
              <mc:Fallback>
                <p:oleObj name="think-cell Folie" r:id="rId4" imgW="351" imgH="35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04331" y="1941404"/>
            <a:ext cx="10583335" cy="2462213"/>
          </a:xfrm>
        </p:spPr>
        <p:txBody>
          <a:bodyPr/>
          <a:lstStyle>
            <a:lvl1pPr marL="500063" indent="-500063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982663" indent="-490538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431925" indent="-450850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1600">
                <a:solidFill>
                  <a:schemeClr val="tx1"/>
                </a:solidFill>
              </a:defRPr>
            </a:lvl3pPr>
            <a:lvl4pPr marL="1371600" indent="-342900">
              <a:buFont typeface="+mj-lt"/>
              <a:buAutoNum type="arabicPeriod"/>
              <a:defRPr/>
            </a:lvl4pPr>
            <a:lvl5pPr marL="17145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401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60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sECTION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54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138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855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5363"/>
          </a:xfrm>
          <a:prstGeom prst="rect">
            <a:avLst/>
          </a:prstGeom>
        </p:spPr>
      </p:pic>
      <p:sp>
        <p:nvSpPr>
          <p:cNvPr id="7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 descr="runningma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37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r="11734" b="477"/>
          <a:stretch/>
        </p:blipFill>
        <p:spPr>
          <a:xfrm>
            <a:off x="-1" y="0"/>
            <a:ext cx="12192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60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 descr="runningma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178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8" y="1705891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 marL="180000" indent="-180000">
              <a:buClr>
                <a:schemeClr val="tx2"/>
              </a:buClr>
              <a:buFont typeface="Wingdings" panose="05000000000000000000" pitchFamily="2" charset="2"/>
              <a:buChar char="§"/>
              <a:defRPr sz="1800"/>
            </a:lvl4pPr>
            <a:lvl5pPr marL="360000" indent="-180000">
              <a:buFont typeface="Wingdings" panose="05000000000000000000" pitchFamily="2" charset="2"/>
              <a:buChar char="§"/>
              <a:defRPr sz="1800"/>
            </a:lvl5pPr>
            <a:lvl6pPr marL="540000" indent="-180000">
              <a:buFont typeface="Wingdings" panose="05000000000000000000" pitchFamily="2" charset="2"/>
              <a:buChar char="§"/>
              <a:defRPr sz="1700"/>
            </a:lvl6pPr>
            <a:lvl7pPr>
              <a:buClr>
                <a:schemeClr val="tx2"/>
              </a:buClr>
              <a:buAutoNum type="arabicPeriod"/>
              <a:defRPr sz="1800"/>
            </a:lvl7pPr>
            <a:lvl8pPr>
              <a:buAutoNum type="arabicPeriod"/>
              <a:defRPr sz="1800"/>
            </a:lvl8pPr>
            <a:lvl9pPr>
              <a:defRPr sz="17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711713"/>
            <a:ext cx="5244792" cy="4049711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44561" y="1711713"/>
            <a:ext cx="5244792" cy="4049711"/>
          </a:xfrm>
        </p:spPr>
        <p:txBody>
          <a:bodyPr/>
          <a:lstStyle>
            <a:lvl1pPr>
              <a:defRPr sz="17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5" descr="runningman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3" name="Rettangolo 7"/>
          <p:cNvSpPr/>
          <p:nvPr userDrawn="1"/>
        </p:nvSpPr>
        <p:spPr>
          <a:xfrm>
            <a:off x="1" y="5175334"/>
            <a:ext cx="12192000" cy="16851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pic>
        <p:nvPicPr>
          <p:cNvPr id="14" name="Bild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2" name="Rettangolo 6"/>
          <p:cNvSpPr/>
          <p:nvPr userDrawn="1"/>
        </p:nvSpPr>
        <p:spPr>
          <a:xfrm>
            <a:off x="0" y="1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5" name="Rettangolo 6"/>
          <p:cNvSpPr/>
          <p:nvPr userDrawn="1"/>
        </p:nvSpPr>
        <p:spPr>
          <a:xfrm>
            <a:off x="0" y="0"/>
            <a:ext cx="12192000" cy="12491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6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250542"/>
            <a:ext cx="12192000" cy="2629091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088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4" y="1684196"/>
            <a:ext cx="6824548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3281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216" y="1784079"/>
            <a:ext cx="6842651" cy="3848991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58096" y="3286397"/>
            <a:ext cx="6155715" cy="825759"/>
          </a:xfrm>
        </p:spPr>
        <p:txBody>
          <a:bodyPr anchor="t"/>
          <a:lstStyle>
            <a:lvl1pPr>
              <a:defRPr sz="5400" cap="all" spc="-100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4000">
                <a:latin typeface="Arial Black"/>
                <a:cs typeface="Arial Black"/>
              </a:defRPr>
            </a:lvl2pPr>
            <a:lvl3pPr>
              <a:defRPr sz="4000">
                <a:latin typeface="Arial Black"/>
                <a:cs typeface="Arial Black"/>
              </a:defRPr>
            </a:lvl3pPr>
            <a:lvl4pPr>
              <a:defRPr sz="4000">
                <a:latin typeface="Arial Black"/>
                <a:cs typeface="Arial Black"/>
              </a:defRPr>
            </a:lvl4pPr>
            <a:lvl5pPr>
              <a:defRPr sz="4000">
                <a:latin typeface="Arial Black"/>
                <a:cs typeface="Arial Black"/>
              </a:defRPr>
            </a:lvl5pPr>
            <a:lvl6pPr>
              <a:defRPr sz="4000">
                <a:latin typeface="Arial Black"/>
                <a:cs typeface="Arial Black"/>
              </a:defRPr>
            </a:lvl6pPr>
            <a:lvl7pPr>
              <a:defRPr sz="4000">
                <a:latin typeface="Arial Black"/>
                <a:cs typeface="Arial Black"/>
              </a:defRPr>
            </a:lvl7pPr>
            <a:lvl8pPr>
              <a:defRPr sz="4000">
                <a:latin typeface="Arial Black"/>
                <a:cs typeface="Arial Black"/>
              </a:defRPr>
            </a:lvl8pPr>
            <a:lvl9pPr>
              <a:defRPr sz="4000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BIG 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58096" y="2203166"/>
            <a:ext cx="6155715" cy="426875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400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400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400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400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400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400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400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400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2350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877954"/>
            <a:ext cx="9337920" cy="1564614"/>
          </a:xfrm>
        </p:spPr>
        <p:txBody>
          <a:bodyPr anchor="ctr"/>
          <a:lstStyle>
            <a:lvl1pPr>
              <a:lnSpc>
                <a:spcPct val="80000"/>
              </a:lnSpc>
              <a:defRPr lang="en-US" sz="6000" i="0" u="none" kern="1200" cap="all" spc="-10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5" y="4501190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18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Immagin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527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8218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024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09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0990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2270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7664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035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2835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4411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5304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1758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0392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112236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284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10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5681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9408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9612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8229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67953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69120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54302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8780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1204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7316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476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6056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57334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617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28645"/>
            <a:ext cx="10972800" cy="745639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63" r:id="rId3"/>
    <p:sldLayoutId id="2147483680" r:id="rId4"/>
    <p:sldLayoutId id="2147483677" r:id="rId5"/>
    <p:sldLayoutId id="2147483682" r:id="rId6"/>
    <p:sldLayoutId id="2147483684" r:id="rId7"/>
    <p:sldLayoutId id="2147483666" r:id="rId8"/>
    <p:sldLayoutId id="2147483662" r:id="rId9"/>
    <p:sldLayoutId id="2147483664" r:id="rId10"/>
    <p:sldLayoutId id="2147483685" r:id="rId11"/>
    <p:sldLayoutId id="2147483678" r:id="rId12"/>
    <p:sldLayoutId id="2147483679" r:id="rId13"/>
    <p:sldLayoutId id="2147483667" r:id="rId14"/>
    <p:sldLayoutId id="2147483671" r:id="rId15"/>
  </p:sldLayoutIdLst>
  <p:hf sldNum="0" hdr="0" ftr="0" dt="0"/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itchFamily="34" charset="0"/>
        <a:buNone/>
        <a:defRPr sz="18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914400" rtl="0" eaLnBrk="1" latinLnBrk="0" hangingPunct="1">
        <a:lnSpc>
          <a:spcPct val="120000"/>
        </a:lnSpc>
        <a:spcBef>
          <a:spcPts val="600"/>
        </a:spcBef>
        <a:buFont typeface="Arial" pitchFamily="34" charset="0"/>
        <a:buNone/>
        <a:defRPr sz="1800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18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-180000" algn="l" defTabSz="457200" rtl="0" eaLnBrk="1" latinLnBrk="0" hangingPunct="1">
        <a:lnSpc>
          <a:spcPct val="150000"/>
        </a:lnSpc>
        <a:spcBef>
          <a:spcPts val="600"/>
        </a:spcBef>
        <a:buClr>
          <a:schemeClr val="tx2"/>
        </a:buClr>
        <a:buSzPct val="130000"/>
        <a:buFont typeface="+mj-lt"/>
        <a:buAutoNum type="arabicPeriod"/>
        <a:defRPr lang="it-IT" sz="18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3505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7747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</p:sldLayoutIdLst>
  <p:hf sldNum="0"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15237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sz="4400" dirty="0" smtClean="0">
                <a:solidFill>
                  <a:srgbClr val="FFFFFF"/>
                </a:solidFill>
              </a:rPr>
              <a:t>PRESENTAZIONE </a:t>
            </a:r>
          </a:p>
          <a:p>
            <a:r>
              <a:rPr lang="it-IT" sz="4400" dirty="0" smtClean="0">
                <a:solidFill>
                  <a:srgbClr val="FFFFFF"/>
                </a:solidFill>
              </a:rPr>
              <a:t>DATI DICEMBRE 2017</a:t>
            </a:r>
            <a:r>
              <a:rPr lang="it-IT" sz="4400" dirty="0">
                <a:solidFill>
                  <a:srgbClr val="FFFFFF"/>
                </a:solidFill>
              </a:rPr>
              <a:t/>
            </a:r>
            <a:br>
              <a:rPr lang="it-IT" sz="4400" dirty="0">
                <a:solidFill>
                  <a:srgbClr val="FFFFFF"/>
                </a:solidFill>
              </a:rPr>
            </a:br>
            <a:endParaRPr lang="it-IT" sz="2000" dirty="0" smtClean="0">
              <a:solidFill>
                <a:srgbClr val="FFFFFF"/>
              </a:solidFill>
            </a:endParaRPr>
          </a:p>
          <a:p>
            <a:r>
              <a:rPr lang="it-IT" sz="4400" dirty="0" smtClean="0">
                <a:solidFill>
                  <a:srgbClr val="FFFFFF"/>
                </a:solidFill>
              </a:rPr>
              <a:t>OSSERVATORIO - FCP </a:t>
            </a:r>
          </a:p>
          <a:p>
            <a:r>
              <a:rPr lang="it-IT" sz="4400" dirty="0" smtClean="0">
                <a:solidFill>
                  <a:srgbClr val="FFFFFF"/>
                </a:solidFill>
              </a:rPr>
              <a:t>ASSOINTERNET</a:t>
            </a:r>
            <a:endParaRPr lang="it-IT" sz="440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345717" y="5175273"/>
            <a:ext cx="7585612" cy="438427"/>
          </a:xfrm>
        </p:spPr>
        <p:txBody>
          <a:bodyPr/>
          <a:lstStyle/>
          <a:p>
            <a:r>
              <a:rPr lang="it-IT" sz="1800" dirty="0" smtClean="0"/>
              <a:t>Milano, 1° Febbraio 2018</a:t>
            </a:r>
            <a:endParaRPr lang="it-IT" sz="18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424" y="373634"/>
            <a:ext cx="3425003" cy="17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7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/>
          <p:nvPr/>
        </p:nvSpPr>
        <p:spPr>
          <a:xfrm rot="5400000">
            <a:off x="5755297" y="-4658733"/>
            <a:ext cx="720000" cy="1072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90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5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9851199"/>
              </p:ext>
            </p:extLst>
          </p:nvPr>
        </p:nvGraphicFramePr>
        <p:xfrm>
          <a:off x="737850" y="345267"/>
          <a:ext cx="10728000" cy="2484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689254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SITI NUOVI NEL MESE DI DICEMBRE 2017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err="1" smtClean="0">
                          <a:solidFill>
                            <a:srgbClr val="000000"/>
                          </a:solidFill>
                          <a:latin typeface="Arial  "/>
                          <a:cs typeface="Arial"/>
                        </a:rPr>
                        <a:t>Nessuno</a:t>
                      </a:r>
                      <a:endParaRPr lang="de-DE" sz="1800" b="0" i="0" dirty="0">
                        <a:solidFill>
                          <a:srgbClr val="000000"/>
                        </a:solidFill>
                        <a:latin typeface="Arial  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" name="Rechteck 4"/>
          <p:cNvSpPr/>
          <p:nvPr/>
        </p:nvSpPr>
        <p:spPr>
          <a:xfrm rot="5400000">
            <a:off x="5755297" y="-1265596"/>
            <a:ext cx="720000" cy="1072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90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7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2856668"/>
              </p:ext>
            </p:extLst>
          </p:nvPr>
        </p:nvGraphicFramePr>
        <p:xfrm>
          <a:off x="737850" y="3738404"/>
          <a:ext cx="10728000" cy="2484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/>
              </a:tblGrid>
              <a:tr h="689254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SITI CHIUSI NEL MESE DI DICEMBRE</a:t>
                      </a:r>
                      <a:r>
                        <a:rPr lang="it-IT" sz="1800" b="0" i="0" baseline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 </a:t>
                      </a:r>
                      <a:r>
                        <a:rPr lang="it-IT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2017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err="1" smtClean="0">
                          <a:solidFill>
                            <a:srgbClr val="000000"/>
                          </a:solidFill>
                          <a:latin typeface="Arial  "/>
                          <a:cs typeface="Arial"/>
                        </a:rPr>
                        <a:t>Nessuno</a:t>
                      </a:r>
                      <a:endParaRPr lang="de-DE" sz="1800" b="0" i="0" dirty="0">
                        <a:solidFill>
                          <a:srgbClr val="000000"/>
                        </a:solidFill>
                        <a:latin typeface="Arial  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434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11919" y="45607"/>
            <a:ext cx="7968163" cy="438427"/>
          </a:xfrm>
        </p:spPr>
        <p:txBody>
          <a:bodyPr/>
          <a:lstStyle/>
          <a:p>
            <a:r>
              <a:rPr lang="it-IT" i="1" dirty="0" smtClean="0"/>
              <a:t>Fatturato in migliaia di euro per DEVICE/STRUMENTO</a:t>
            </a:r>
            <a:endParaRPr lang="it-IT" i="1" dirty="0"/>
          </a:p>
        </p:txBody>
      </p:sp>
      <p:graphicFrame>
        <p:nvGraphicFramePr>
          <p:cNvPr id="7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0419683"/>
              </p:ext>
            </p:extLst>
          </p:nvPr>
        </p:nvGraphicFramePr>
        <p:xfrm>
          <a:off x="896780" y="725098"/>
          <a:ext cx="10398440" cy="5399995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093190"/>
                <a:gridCol w="924961"/>
                <a:gridCol w="924961"/>
                <a:gridCol w="924961"/>
                <a:gridCol w="924961"/>
                <a:gridCol w="924961"/>
                <a:gridCol w="864991"/>
                <a:gridCol w="786848"/>
                <a:gridCol w="904252"/>
                <a:gridCol w="152980"/>
                <a:gridCol w="1056078"/>
                <a:gridCol w="915296"/>
              </a:tblGrid>
              <a:tr h="359991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WEB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MOBILE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TABLETS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 TV/CONS.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999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3600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22.517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4.127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134,0%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82,2%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-40,8%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27.158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00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27.025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-16,6%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5.024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81,8%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69,0%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-43,0%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32.750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00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34.672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6.255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84,8%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108,5%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-33,5%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41.687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00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30.312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5.526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68,7%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170,5%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345,7%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36.733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00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36.683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6.642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85,2%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122,6%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30,4%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44.284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00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33.288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-16,8%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6.014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38,4%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266,6%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40.010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00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23.671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4.902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25,2%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42,4%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29.045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14.493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3.802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38,4%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18.557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33.236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5.787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77,2%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73,1%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39.683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36.732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6.805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63,0%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-53,2%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44.263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39.933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7.219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55,0%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79,6%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-87,2%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47.941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44.848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8.346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41,5%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81,8%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-80,4%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54.060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600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377.411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70.449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58,5%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7.421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76,3%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888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-19,8%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456.170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208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11919" y="45607"/>
            <a:ext cx="7968163" cy="438427"/>
          </a:xfrm>
        </p:spPr>
        <p:txBody>
          <a:bodyPr/>
          <a:lstStyle/>
          <a:p>
            <a:r>
              <a:rPr lang="it-IT" i="1" dirty="0" smtClean="0"/>
              <a:t>Fatturato in migliaia di euro per </a:t>
            </a:r>
            <a:r>
              <a:rPr lang="it-IT" i="1" dirty="0" err="1" smtClean="0"/>
              <a:t>MODALITà</a:t>
            </a:r>
            <a:r>
              <a:rPr lang="it-IT" i="1" dirty="0" smtClean="0"/>
              <a:t> DI VENDITA</a:t>
            </a:r>
            <a:endParaRPr lang="it-IT" i="1" dirty="0"/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349255"/>
              </p:ext>
            </p:extLst>
          </p:nvPr>
        </p:nvGraphicFramePr>
        <p:xfrm>
          <a:off x="732001" y="711650"/>
          <a:ext cx="10727999" cy="5400005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140842"/>
                <a:gridCol w="1153164"/>
                <a:gridCol w="1294897"/>
                <a:gridCol w="1127946"/>
                <a:gridCol w="1127946"/>
                <a:gridCol w="1127946"/>
                <a:gridCol w="1054826"/>
                <a:gridCol w="188126"/>
                <a:gridCol w="1277790"/>
                <a:gridCol w="1234516"/>
              </a:tblGrid>
              <a:tr h="36002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BRAND A IMPRESSION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BRAND A TEMPO 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PERFORMANCE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998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20.338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4.686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-27,9%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27.158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24.389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6.308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-13,4%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2.053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-24,4%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32.750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30.888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8.404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41.687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27.361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6.783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36.733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32.911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8.737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21,6%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44.284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29.179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8.535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-17,9%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2.297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-15,1%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40.010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21.051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2.261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29.045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14.023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2.910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1.624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18.557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29.807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7.708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2.168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-12,3%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39.683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33.258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8.484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2.522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44.263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35.953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9.154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47.941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40.701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11.113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2.246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-13,8%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54.060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339.859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88.554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27.757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-8,9%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456.170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7643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11919" y="62860"/>
            <a:ext cx="7968163" cy="438427"/>
          </a:xfrm>
        </p:spPr>
        <p:txBody>
          <a:bodyPr/>
          <a:lstStyle/>
          <a:p>
            <a:r>
              <a:rPr lang="it-IT" i="1" dirty="0" smtClean="0"/>
              <a:t>Fatturato in migliaia di euro per oggetto/tipologia</a:t>
            </a:r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3322828"/>
              </p:ext>
            </p:extLst>
          </p:nvPr>
        </p:nvGraphicFramePr>
        <p:xfrm>
          <a:off x="137160" y="640239"/>
          <a:ext cx="11917681" cy="5399995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626984"/>
                <a:gridCol w="851296"/>
                <a:gridCol w="838200"/>
                <a:gridCol w="762000"/>
                <a:gridCol w="868680"/>
                <a:gridCol w="838200"/>
                <a:gridCol w="838200"/>
                <a:gridCol w="746760"/>
                <a:gridCol w="883920"/>
                <a:gridCol w="716280"/>
                <a:gridCol w="762000"/>
                <a:gridCol w="746760"/>
                <a:gridCol w="812798"/>
                <a:gridCol w="116842"/>
                <a:gridCol w="716280"/>
                <a:gridCol w="792481"/>
              </a:tblGrid>
              <a:tr h="62940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BANNER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VIDEO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NEWSLETTER/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EMAIL/SMS/MMS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CLASSIFIED/</a:t>
                      </a:r>
                      <a:b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DIRECTORIES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NATIVE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ALTRE TIPOLOGIE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5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TOTALE</a:t>
                      </a: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lang="it-IT" sz="1300" b="1" i="1" u="none" strike="noStrike" kern="12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</a:tr>
              <a:tr h="3420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5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Diff</a:t>
                      </a: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</a:tr>
              <a:tr h="340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16.914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-36,1%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2.467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86,3%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-24,9%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27.158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40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19.186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-14,0%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8.148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-33,7%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-17,9%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1.796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32.750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40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25.660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8.799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3.350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53,7%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2.205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-39,6%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41.687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40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21.357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9.159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-45,5%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3.319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81,4%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-12,1%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36.733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40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26.572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-24,2%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189,7%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3.267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59,2%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2.649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18,8%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44.284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40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23.357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-15,0%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8.735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-41,8%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36,8%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3.607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-13,1%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40.010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40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17.630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-14,2%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6.020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148,8%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42,5%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31,5%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29.045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40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12.040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3.397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-15,2%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38,7%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1.409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31,9%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1.073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18.557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40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23.760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9.244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-11,3%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2.809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37,6%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2.410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39.683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40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26.009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11.045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-11,1%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35,9%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2.292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44.263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40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28.234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-7,2%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11.934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1.062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3.641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2.569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47.941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40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31.592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12.918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1.023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3.943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18,0%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3.957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54.060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40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</a:t>
                      </a: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272.311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-4,5%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105.292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10.292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-26,2%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5.960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35.169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44,1%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27.146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456.170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8090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878839" y="155354"/>
            <a:ext cx="7968163" cy="438427"/>
          </a:xfrm>
        </p:spPr>
        <p:txBody>
          <a:bodyPr/>
          <a:lstStyle/>
          <a:p>
            <a:r>
              <a:rPr lang="it-IT" altLang="it-IT" sz="1400" i="1" dirty="0"/>
              <a:t>Fatturato VIDEO per mese </a:t>
            </a:r>
            <a:r>
              <a:rPr lang="it-IT" altLang="it-IT" sz="1400" i="1" dirty="0" smtClean="0"/>
              <a:t>A DICEMBRE 2017 </a:t>
            </a:r>
            <a:r>
              <a:rPr lang="it-IT" altLang="it-IT" sz="1400" i="1" dirty="0"/>
              <a:t>in valore assoluto e percentuale suddiviso per le tipologie </a:t>
            </a:r>
            <a:r>
              <a:rPr lang="it-IT" altLang="it-IT" sz="1400" i="1" dirty="0" err="1"/>
              <a:t>Podcasting</a:t>
            </a:r>
            <a:r>
              <a:rPr lang="it-IT" altLang="it-IT" sz="1400" i="1" dirty="0"/>
              <a:t> video/Video Banner e </a:t>
            </a:r>
            <a:r>
              <a:rPr lang="it-IT" altLang="it-IT" sz="1400" i="1" dirty="0" err="1"/>
              <a:t>Pre</a:t>
            </a:r>
            <a:r>
              <a:rPr lang="it-IT" altLang="it-IT" sz="1400" i="1" dirty="0"/>
              <a:t>-</a:t>
            </a:r>
            <a:r>
              <a:rPr lang="it-IT" altLang="it-IT" sz="1400" i="1" dirty="0" err="1"/>
              <a:t>Mid</a:t>
            </a:r>
            <a:r>
              <a:rPr lang="it-IT" altLang="it-IT" sz="1400" i="1" dirty="0"/>
              <a:t>-Post </a:t>
            </a:r>
            <a:r>
              <a:rPr lang="it-IT" altLang="it-IT" sz="1400" i="1" dirty="0" err="1"/>
              <a:t>Roll</a:t>
            </a:r>
            <a:endParaRPr lang="it-IT" altLang="it-IT" sz="1400" i="1" dirty="0"/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65742"/>
              </p:ext>
            </p:extLst>
          </p:nvPr>
        </p:nvGraphicFramePr>
        <p:xfrm>
          <a:off x="914400" y="838033"/>
          <a:ext cx="10297084" cy="5399999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116310"/>
                <a:gridCol w="1137046"/>
                <a:gridCol w="1137046"/>
                <a:gridCol w="1137046"/>
                <a:gridCol w="1137046"/>
                <a:gridCol w="1137046"/>
                <a:gridCol w="1137046"/>
                <a:gridCol w="188397"/>
                <a:gridCol w="1095191"/>
                <a:gridCol w="1074910"/>
              </a:tblGrid>
              <a:tr h="29602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108" marR="45108" marT="45109" marB="4510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sul Totale Video</a:t>
                      </a:r>
                      <a:r>
                        <a:rPr lang="it-IT" sz="1300" b="1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ADV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823253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08" marR="45108" marT="45109" marB="451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ADV</a:t>
                      </a:r>
                      <a: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Podcasting</a:t>
                      </a:r>
                      <a:endParaRPr lang="it-IT" sz="1300" b="1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video/Video Banner 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ADV</a:t>
                      </a:r>
                      <a: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u="none" strike="noStrike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</a:t>
                      </a:r>
                      <a: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t-IT" sz="1300" b="1" u="none" strike="noStrike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</a:t>
                      </a:r>
                      <a: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-Post </a:t>
                      </a:r>
                      <a:r>
                        <a:rPr lang="it-IT" sz="1300" b="1" u="none" strike="noStrike" dirty="0" err="1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Roll</a:t>
                      </a:r>
                      <a:r>
                        <a:rPr lang="it-IT" sz="1300" b="1" u="none" strike="noStrike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</a:t>
                      </a:r>
                      <a:r>
                        <a:rPr lang="it-IT" sz="1300" b="1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ADV  </a:t>
                      </a:r>
                    </a:p>
                    <a:p>
                      <a:pPr algn="ctr" rtl="0" fontAlgn="ctr"/>
                      <a:r>
                        <a:rPr lang="it-IT" sz="1300" b="1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t-IT" sz="1200" b="1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ADV</a:t>
                      </a:r>
                      <a:b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Podcasting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video/Video Banner 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ADV</a:t>
                      </a:r>
                      <a:b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Pre-Mid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Roll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</a:tr>
              <a:tr h="213049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marL="91441" marR="91441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</a:tr>
              <a:tr h="3128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1.278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4.457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21,9%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22,3%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77,7%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28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2.093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-7,2%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6.055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8.148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25,7%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28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6.565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8.799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25,4%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28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2.117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7.042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9.159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76,9%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28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2.117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-15,8%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8.041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27,0%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79,2%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28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6.787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8.735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22,3%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77,7%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28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1.193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-15,7%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4.826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6.020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19,8%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80,2%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128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2.688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19,2%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3.397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79,1%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8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2.291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6.953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21,9%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9.244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75,2%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8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8.487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11.045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76,8%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8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9.323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11.934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21,9%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78,1%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128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33,1%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9.631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25,5%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12.918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25,4%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1289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24.437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80.855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16,6%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105.292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23,2%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76,8%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219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01936" y="172607"/>
            <a:ext cx="7968163" cy="438427"/>
          </a:xfrm>
        </p:spPr>
        <p:txBody>
          <a:bodyPr/>
          <a:lstStyle/>
          <a:p>
            <a:r>
              <a:rPr lang="it-IT" sz="1400" i="1" dirty="0"/>
              <a:t>Trend del fatturato VIDEO per le tipologie </a:t>
            </a:r>
            <a:r>
              <a:rPr lang="it-IT" sz="1400" i="1" dirty="0" err="1"/>
              <a:t>Podcasting</a:t>
            </a:r>
            <a:r>
              <a:rPr lang="it-IT" sz="1400" i="1" dirty="0"/>
              <a:t> video/Video Banner e </a:t>
            </a:r>
            <a:r>
              <a:rPr lang="it-IT" sz="1400" i="1" dirty="0" err="1"/>
              <a:t>Pre</a:t>
            </a:r>
            <a:r>
              <a:rPr lang="it-IT" sz="1400" i="1" dirty="0"/>
              <a:t>-</a:t>
            </a:r>
            <a:r>
              <a:rPr lang="it-IT" sz="1400" i="1" dirty="0" err="1"/>
              <a:t>Mid</a:t>
            </a:r>
            <a:r>
              <a:rPr lang="it-IT" sz="1400" i="1" dirty="0"/>
              <a:t>-Post </a:t>
            </a:r>
            <a:r>
              <a:rPr lang="it-IT" sz="1400" i="1" dirty="0" err="1"/>
              <a:t>Roll</a:t>
            </a:r>
            <a:endParaRPr lang="it-IT" sz="1400" i="1" dirty="0"/>
          </a:p>
        </p:txBody>
      </p:sp>
      <p:grpSp>
        <p:nvGrpSpPr>
          <p:cNvPr id="2" name="Gruppo 1"/>
          <p:cNvGrpSpPr/>
          <p:nvPr/>
        </p:nvGrpSpPr>
        <p:grpSpPr>
          <a:xfrm>
            <a:off x="374277" y="928350"/>
            <a:ext cx="11443447" cy="5624850"/>
            <a:chOff x="364293" y="928350"/>
            <a:chExt cx="11443447" cy="5624850"/>
          </a:xfrm>
        </p:grpSpPr>
        <p:sp>
          <p:nvSpPr>
            <p:cNvPr id="13" name="Rechteck 4"/>
            <p:cNvSpPr/>
            <p:nvPr/>
          </p:nvSpPr>
          <p:spPr>
            <a:xfrm rot="5400000">
              <a:off x="3452079" y="330265"/>
              <a:ext cx="303267" cy="15298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900" dirty="0">
                <a:solidFill>
                  <a:srgbClr val="1DAC3E"/>
                </a:solidFill>
                <a:latin typeface="Arial Black"/>
                <a:cs typeface="Arial Black"/>
              </a:endParaRPr>
            </a:p>
          </p:txBody>
        </p:sp>
        <p:sp>
          <p:nvSpPr>
            <p:cNvPr id="15" name="Rechteck 4"/>
            <p:cNvSpPr/>
            <p:nvPr/>
          </p:nvSpPr>
          <p:spPr>
            <a:xfrm rot="5400000">
              <a:off x="8969636" y="330260"/>
              <a:ext cx="303267" cy="152981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900" dirty="0">
                <a:solidFill>
                  <a:srgbClr val="1DAC3E"/>
                </a:solidFill>
                <a:latin typeface="Arial Black"/>
                <a:cs typeface="Arial Black"/>
              </a:endParaRPr>
            </a:p>
          </p:txBody>
        </p:sp>
        <p:grpSp>
          <p:nvGrpSpPr>
            <p:cNvPr id="5" name="Gruppo 4"/>
            <p:cNvGrpSpPr/>
            <p:nvPr/>
          </p:nvGrpSpPr>
          <p:grpSpPr>
            <a:xfrm>
              <a:off x="2958354" y="928350"/>
              <a:ext cx="6804212" cy="324720"/>
              <a:chOff x="3382648" y="928350"/>
              <a:chExt cx="6194255" cy="324720"/>
            </a:xfrm>
          </p:grpSpPr>
          <p:sp>
            <p:nvSpPr>
              <p:cNvPr id="11" name="CasellaDiTesto 10"/>
              <p:cNvSpPr txBox="1"/>
              <p:nvPr/>
            </p:nvSpPr>
            <p:spPr bwMode="auto">
              <a:xfrm>
                <a:off x="3382648" y="928350"/>
                <a:ext cx="1123293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sz="1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2016</a:t>
                </a:r>
              </a:p>
            </p:txBody>
          </p:sp>
          <p:sp>
            <p:nvSpPr>
              <p:cNvPr id="12" name="CasellaDiTesto 11"/>
              <p:cNvSpPr txBox="1"/>
              <p:nvPr/>
            </p:nvSpPr>
            <p:spPr bwMode="auto">
              <a:xfrm>
                <a:off x="8476015" y="945293"/>
                <a:ext cx="1100888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sz="1400" b="1" dirty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2017</a:t>
                </a:r>
              </a:p>
            </p:txBody>
          </p:sp>
        </p:grpSp>
        <p:graphicFrame>
          <p:nvGraphicFramePr>
            <p:cNvPr id="10" name="Grafico 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07987326"/>
                </p:ext>
              </p:extLst>
            </p:nvPr>
          </p:nvGraphicFramePr>
          <p:xfrm>
            <a:off x="364293" y="1429628"/>
            <a:ext cx="11443447" cy="512357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08041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481853" y="28354"/>
            <a:ext cx="11228294" cy="438427"/>
          </a:xfrm>
        </p:spPr>
        <p:txBody>
          <a:bodyPr/>
          <a:lstStyle/>
          <a:p>
            <a:r>
              <a:rPr lang="it-IT" sz="1400" i="1" dirty="0"/>
              <a:t>Ranking per fascia di fatturato totale (per 1.000) </a:t>
            </a:r>
            <a:r>
              <a:rPr lang="it-IT" sz="1400" i="1" dirty="0" smtClean="0"/>
              <a:t>- </a:t>
            </a:r>
            <a:r>
              <a:rPr lang="it-IT" sz="1400" i="1" dirty="0"/>
              <a:t>Crescita </a:t>
            </a:r>
            <a:r>
              <a:rPr lang="it-IT" sz="1400" i="1" dirty="0" smtClean="0"/>
              <a:t>% E PESO DEL FATTURATO MENSILE</a:t>
            </a:r>
            <a:endParaRPr lang="it-IT" sz="1400" i="1" dirty="0"/>
          </a:p>
        </p:txBody>
      </p:sp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2248152"/>
              </p:ext>
            </p:extLst>
          </p:nvPr>
        </p:nvGraphicFramePr>
        <p:xfrm>
          <a:off x="858001" y="376059"/>
          <a:ext cx="10475999" cy="6108868"/>
        </p:xfrm>
        <a:graphic>
          <a:graphicData uri="http://schemas.openxmlformats.org/drawingml/2006/table">
            <a:tbl>
              <a:tblPr/>
              <a:tblGrid>
                <a:gridCol w="1494007"/>
                <a:gridCol w="1014079"/>
                <a:gridCol w="1092075"/>
                <a:gridCol w="1092075"/>
                <a:gridCol w="1191313"/>
                <a:gridCol w="1092075"/>
                <a:gridCol w="1191313"/>
                <a:gridCol w="1092075"/>
                <a:gridCol w="119562"/>
                <a:gridCol w="1097425"/>
              </a:tblGrid>
              <a:tr h="349099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8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Fascia Fatturato 2</a:t>
                      </a:r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016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8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A:</a:t>
                      </a:r>
                      <a:br>
                        <a:rPr lang="it-IT" sz="8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8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&gt; </a:t>
                      </a:r>
                      <a:r>
                        <a:rPr lang="it-IT" sz="85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</a:t>
                      </a:r>
                      <a:endParaRPr lang="it-IT" sz="85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8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B:</a:t>
                      </a:r>
                      <a:br>
                        <a:rPr lang="it-IT" sz="8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85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 </a:t>
                      </a:r>
                      <a:r>
                        <a:rPr lang="it-IT" sz="8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85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</a:t>
                      </a:r>
                      <a:endParaRPr lang="it-IT" sz="85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8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C:</a:t>
                      </a:r>
                      <a:br>
                        <a:rPr lang="it-IT" sz="8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85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 </a:t>
                      </a:r>
                      <a:r>
                        <a:rPr lang="it-IT" sz="8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85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</a:t>
                      </a:r>
                      <a:endParaRPr lang="it-IT" sz="85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8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D:</a:t>
                      </a:r>
                      <a:br>
                        <a:rPr lang="it-IT" sz="8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85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 </a:t>
                      </a:r>
                      <a:r>
                        <a:rPr lang="it-IT" sz="8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- 7.000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8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E:</a:t>
                      </a:r>
                      <a:br>
                        <a:rPr lang="it-IT" sz="8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8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7.000 - </a:t>
                      </a:r>
                      <a:r>
                        <a:rPr lang="it-IT" sz="85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4.000</a:t>
                      </a:r>
                      <a:endParaRPr lang="it-IT" sz="85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8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F:</a:t>
                      </a:r>
                      <a:br>
                        <a:rPr lang="it-IT" sz="8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85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&lt;</a:t>
                      </a:r>
                      <a:r>
                        <a:rPr lang="it-IT" sz="85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4.000</a:t>
                      </a:r>
                      <a:endParaRPr lang="it-IT" sz="85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8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Valore</a:t>
                      </a:r>
                      <a:r>
                        <a:rPr lang="it-IT" sz="85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8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% per Mese</a:t>
                      </a:r>
                      <a:r>
                        <a:rPr lang="it-IT" sz="85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8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2017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</a:tr>
              <a:tr h="220086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8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N° Aziende Dichiaranti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8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8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8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85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  <a:endParaRPr lang="it-IT" sz="85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85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85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85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85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85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26</a:t>
                      </a:r>
                      <a:endParaRPr lang="it-IT" sz="85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0">
                <a:tc gridSpan="8"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0086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it-IT" sz="85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CRESCITA % DEL FATTURATO</a:t>
                      </a:r>
                      <a:r>
                        <a:rPr lang="it-IT" sz="850" b="1" u="none" strike="noStrike" kern="1200" baseline="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85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 </a:t>
                      </a:r>
                      <a:r>
                        <a:rPr lang="it-IT" sz="85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MESE 2017</a:t>
                      </a:r>
                      <a:r>
                        <a:rPr lang="it-IT" sz="85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SUL 2016 </a:t>
                      </a:r>
                    </a:p>
                    <a:p>
                      <a:pPr algn="ctr" fontAlgn="ctr"/>
                      <a:r>
                        <a:rPr lang="it-IT" sz="85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AZIENDE DELLA FASCIA</a:t>
                      </a:r>
                      <a:endParaRPr lang="it-IT" sz="850" b="0" i="0" u="none" strike="noStrike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rtl="0" fontAlgn="ctr"/>
                      <a:endParaRPr lang="it-IT" sz="8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-4,1%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-14,4%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-11,9%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-23,1%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-14,9%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-22,8%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-27,7%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1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-14,3%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0">
                <a:tc gridSpan="8"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 smtClean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0086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it-IT" sz="85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PESO DEL FATTURATO PER MESE </a:t>
                      </a:r>
                      <a:r>
                        <a:rPr lang="it-IT" sz="85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AZIENDE </a:t>
                      </a:r>
                    </a:p>
                    <a:p>
                      <a:pPr algn="ctr" fontAlgn="ctr"/>
                      <a:r>
                        <a:rPr lang="it-IT" sz="85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DELLA FASCIA SUL TOTALE FATTURATO 2017</a:t>
                      </a:r>
                      <a:endParaRPr lang="it-IT" sz="850" b="0" i="0" u="none" strike="noStrike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rtl="0" fontAlgn="ctr"/>
                      <a:endParaRPr lang="it-IT" sz="85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54,3%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55,2%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54,0%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54,7%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55,2%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49,7%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19,2%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53,3%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57,9%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55,7%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  <p:sp>
        <p:nvSpPr>
          <p:cNvPr id="9" name="CasellaDiTesto 8"/>
          <p:cNvSpPr txBox="1"/>
          <p:nvPr/>
        </p:nvSpPr>
        <p:spPr>
          <a:xfrm>
            <a:off x="1056640" y="6531912"/>
            <a:ext cx="10010140" cy="3063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N.B. I valori sono stati calcolati partendo dai fatturati netti pubblicitari 2016 e 2017 (esclusa la "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Keywords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/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Search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adv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") delle Aziende che dichiarano i propri dati all'Osservatorio FCP Assointernet.</a:t>
            </a:r>
          </a:p>
        </p:txBody>
      </p:sp>
    </p:spTree>
    <p:extLst>
      <p:ext uri="{BB962C8B-B14F-4D97-AF65-F5344CB8AC3E}">
        <p14:creationId xmlns:p14="http://schemas.microsoft.com/office/powerpoint/2010/main" val="4171993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/>
          <p:cNvSpPr txBox="1"/>
          <p:nvPr/>
        </p:nvSpPr>
        <p:spPr>
          <a:xfrm>
            <a:off x="1053574" y="6514673"/>
            <a:ext cx="10345946" cy="3063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N.B. I valori sono stati calcolati partendo dai fatturati netti pubblicitari 2016 e 2017 (esclusa la "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Keywords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/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Search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adv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") delle Aziende che dichiarano i propri dati all'Osservatorio FCP Assointernet.</a:t>
            </a:r>
          </a:p>
        </p:txBody>
      </p:sp>
      <p:sp>
        <p:nvSpPr>
          <p:cNvPr id="5" name="Sottotitolo 3"/>
          <p:cNvSpPr txBox="1">
            <a:spLocks/>
          </p:cNvSpPr>
          <p:nvPr/>
        </p:nvSpPr>
        <p:spPr>
          <a:xfrm>
            <a:off x="481853" y="28354"/>
            <a:ext cx="11228294" cy="43842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  <a:defRPr sz="1600" b="0" kern="1200" cap="all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Arial Black" panose="020B0A04020102020204" pitchFamily="34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itchFamily="34" charset="0"/>
              <a:buNone/>
              <a:defRPr sz="1800" b="0" i="0" kern="1200" cap="all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+mj-lt"/>
              <a:buNone/>
              <a:defRPr lang="it-IT" sz="1800" kern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7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 smtClean="0"/>
              <a:t>Ranking per fascia di fatturato totale (per 1.000) - Crescita % E PESO DEL FATTURATO PROGRESSIVO</a:t>
            </a:r>
            <a:endParaRPr lang="it-IT" sz="1400" i="1" dirty="0"/>
          </a:p>
        </p:txBody>
      </p:sp>
      <p:graphicFrame>
        <p:nvGraphicFramePr>
          <p:cNvPr id="10" name="Tabella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8615687"/>
              </p:ext>
            </p:extLst>
          </p:nvPr>
        </p:nvGraphicFramePr>
        <p:xfrm>
          <a:off x="858001" y="354592"/>
          <a:ext cx="10475999" cy="6108868"/>
        </p:xfrm>
        <a:graphic>
          <a:graphicData uri="http://schemas.openxmlformats.org/drawingml/2006/table">
            <a:tbl>
              <a:tblPr/>
              <a:tblGrid>
                <a:gridCol w="1494007"/>
                <a:gridCol w="1014079"/>
                <a:gridCol w="1092075"/>
                <a:gridCol w="1092075"/>
                <a:gridCol w="1191313"/>
                <a:gridCol w="1092075"/>
                <a:gridCol w="1191313"/>
                <a:gridCol w="1094801"/>
                <a:gridCol w="116836"/>
                <a:gridCol w="1097425"/>
              </a:tblGrid>
              <a:tr h="349099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8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Fascia Fatturato 2</a:t>
                      </a:r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016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8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A:</a:t>
                      </a:r>
                      <a:br>
                        <a:rPr lang="it-IT" sz="8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8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&gt; </a:t>
                      </a:r>
                      <a:r>
                        <a:rPr lang="it-IT" sz="85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</a:t>
                      </a:r>
                      <a:endParaRPr lang="it-IT" sz="85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8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B:</a:t>
                      </a:r>
                      <a:br>
                        <a:rPr lang="it-IT" sz="8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85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 </a:t>
                      </a:r>
                      <a:r>
                        <a:rPr lang="it-IT" sz="85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85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</a:t>
                      </a:r>
                      <a:endParaRPr lang="it-IT" sz="85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8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C:</a:t>
                      </a:r>
                      <a:br>
                        <a:rPr lang="it-IT" sz="8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85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 </a:t>
                      </a:r>
                      <a:r>
                        <a:rPr lang="it-IT" sz="8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85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</a:t>
                      </a:r>
                      <a:endParaRPr lang="it-IT" sz="85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8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D:</a:t>
                      </a:r>
                      <a:br>
                        <a:rPr lang="it-IT" sz="8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85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 </a:t>
                      </a:r>
                      <a:r>
                        <a:rPr lang="it-IT" sz="8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- 7.000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8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E:</a:t>
                      </a:r>
                      <a:br>
                        <a:rPr lang="it-IT" sz="8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8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7.000 - </a:t>
                      </a:r>
                      <a:r>
                        <a:rPr lang="it-IT" sz="85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4.000</a:t>
                      </a:r>
                      <a:endParaRPr lang="it-IT" sz="85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8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F:</a:t>
                      </a:r>
                      <a:br>
                        <a:rPr lang="it-IT" sz="85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85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&lt;</a:t>
                      </a:r>
                      <a:r>
                        <a:rPr lang="it-IT" sz="85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4.000</a:t>
                      </a:r>
                      <a:endParaRPr lang="it-IT" sz="85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8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Valore</a:t>
                      </a:r>
                      <a:r>
                        <a:rPr lang="it-IT" sz="85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8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% per Mese</a:t>
                      </a:r>
                      <a:r>
                        <a:rPr lang="it-IT" sz="85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8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2017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</a:tr>
              <a:tr h="220086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8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N° Aziende Dichiaranti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8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8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85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85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  <a:endParaRPr lang="it-IT" sz="85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85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85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85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85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85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26</a:t>
                      </a:r>
                      <a:endParaRPr lang="it-IT" sz="85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0">
                <a:tc gridSpan="8"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0086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it-IT" sz="85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CRESCITA % DEL FATTURATO</a:t>
                      </a:r>
                      <a:r>
                        <a:rPr lang="it-IT" sz="850" b="1" u="none" strike="noStrike" kern="1200" baseline="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85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PROGRESSIVO</a:t>
                      </a:r>
                      <a:r>
                        <a:rPr lang="it-IT" sz="85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2017 SUL 2016 </a:t>
                      </a:r>
                    </a:p>
                    <a:p>
                      <a:pPr algn="ctr" fontAlgn="ctr"/>
                      <a:r>
                        <a:rPr lang="it-IT" sz="85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AZIENDE DELLA FASCIA</a:t>
                      </a:r>
                    </a:p>
                    <a:p>
                      <a:pPr algn="l" rtl="0" fontAlgn="ctr"/>
                      <a:endParaRPr lang="it-IT" sz="85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-43,7%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37,2%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-24,1%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36,8%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35,2%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-12,8%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33,4%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-19,1%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-13,1%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27,9%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-13,0%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25,6%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24,5%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-18,8%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1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24,6%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-15,5%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0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-15,4%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18,9%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-13,8%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85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-12,8%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0">
                <a:tc gridSpan="8"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0086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it-IT" sz="85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PESO DEL FATTURATO PROGRESSIVO </a:t>
                      </a:r>
                      <a:r>
                        <a:rPr lang="it-IT" sz="85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AZIENDE </a:t>
                      </a:r>
                    </a:p>
                    <a:p>
                      <a:pPr algn="ctr" fontAlgn="ctr"/>
                      <a:r>
                        <a:rPr lang="it-IT" sz="85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DELLA FASCIA SUL TOTALE FATTURATO 2017</a:t>
                      </a:r>
                    </a:p>
                    <a:p>
                      <a:pPr algn="l" rtl="0" fontAlgn="ctr"/>
                      <a:endParaRPr lang="it-IT" sz="85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55,8%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55,0%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54,8%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55,0%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55,0%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54,7%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54,5%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10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54,7%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16,2%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220086">
                <a:tc vMerge="1">
                  <a:txBody>
                    <a:bodyPr/>
                    <a:lstStyle/>
                    <a:p>
                      <a:pPr algn="l" rtl="0" fontAlgn="ctr"/>
                      <a:endParaRPr lang="it-IT" sz="85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85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8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55,1%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16,3%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7,4%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0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79389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15237" y="1044499"/>
            <a:ext cx="9138948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endParaRPr lang="it-IT" sz="4400" dirty="0" smtClean="0">
              <a:solidFill>
                <a:srgbClr val="FFFFFF"/>
              </a:solidFill>
            </a:endParaRPr>
          </a:p>
          <a:p>
            <a:r>
              <a:rPr lang="it-IT" sz="4400" dirty="0" smtClean="0">
                <a:solidFill>
                  <a:srgbClr val="FFFFFF"/>
                </a:solidFill>
              </a:rPr>
              <a:t>PROPOSTE DI INSIGHT QUALITATIVI DA INSERIRE NEL REPORT</a:t>
            </a:r>
            <a:endParaRPr lang="it-IT" sz="44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4219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11919" y="45607"/>
            <a:ext cx="7968163" cy="438427"/>
          </a:xfrm>
        </p:spPr>
        <p:txBody>
          <a:bodyPr/>
          <a:lstStyle/>
          <a:p>
            <a:r>
              <a:rPr lang="it-IT" i="1" dirty="0" smtClean="0"/>
              <a:t>Fatturato in migliaia di euro per DEVICE/STRUMENTO</a:t>
            </a:r>
            <a:endParaRPr lang="it-IT" i="1" dirty="0"/>
          </a:p>
        </p:txBody>
      </p:sp>
      <p:graphicFrame>
        <p:nvGraphicFramePr>
          <p:cNvPr id="7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8050005"/>
              </p:ext>
            </p:extLst>
          </p:nvPr>
        </p:nvGraphicFramePr>
        <p:xfrm>
          <a:off x="896780" y="725098"/>
          <a:ext cx="10398440" cy="5399995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093190"/>
                <a:gridCol w="924961"/>
                <a:gridCol w="924961"/>
                <a:gridCol w="924961"/>
                <a:gridCol w="924961"/>
                <a:gridCol w="924961"/>
                <a:gridCol w="864991"/>
                <a:gridCol w="786848"/>
                <a:gridCol w="904252"/>
                <a:gridCol w="152980"/>
                <a:gridCol w="1056078"/>
                <a:gridCol w="915296"/>
              </a:tblGrid>
              <a:tr h="359991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WEB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MOBILE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TABLETS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 TV/CONS.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9991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3600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22.517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4.127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134,0%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82,2%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-40,8%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27.158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00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27.025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-16,6%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5.024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81,8%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69,0%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-43,0%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32.750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00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34.672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6.255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84,8%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108,5%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-33,5%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41.687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00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30.312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5.526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68,7%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170,5%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345,7%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36.733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00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36.683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6.642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85,2%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829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122,6%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30,4%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44.284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00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33.288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-16,8%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6.014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38,4%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266,6%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40.010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00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23.671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4.902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25,2%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42,4%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29.045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14.493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3.802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38,4%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18.557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33.236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5.787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582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77,2%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73,1%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39.683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36.732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6.805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63,0%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-53,2%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44.263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39.933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7.219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55,0%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79,6%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-87,2%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47.941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44.848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8.346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41,5%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81,8%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-80,4%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54.060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6000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 anno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377.411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70.449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58,5%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7.421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76,3%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888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-19,8%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456.170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grpSp>
        <p:nvGrpSpPr>
          <p:cNvPr id="12" name="Gruppo 11"/>
          <p:cNvGrpSpPr/>
          <p:nvPr/>
        </p:nvGrpSpPr>
        <p:grpSpPr>
          <a:xfrm>
            <a:off x="4774476" y="1817376"/>
            <a:ext cx="6621189" cy="3955728"/>
            <a:chOff x="4774476" y="1921038"/>
            <a:chExt cx="6621189" cy="3955728"/>
          </a:xfrm>
        </p:grpSpPr>
        <p:sp>
          <p:nvSpPr>
            <p:cNvPr id="5" name="Fumetto 2 4"/>
            <p:cNvSpPr/>
            <p:nvPr/>
          </p:nvSpPr>
          <p:spPr>
            <a:xfrm>
              <a:off x="5394915" y="1921038"/>
              <a:ext cx="6000750" cy="2633915"/>
            </a:xfrm>
            <a:prstGeom prst="wedgeRoundRectCallout">
              <a:avLst>
                <a:gd name="adj1" fmla="val -48259"/>
                <a:gd name="adj2" fmla="val 84581"/>
                <a:gd name="adj3" fmla="val 1666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FFC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" name="CasellaDiTesto 7"/>
            <p:cNvSpPr txBox="1"/>
            <p:nvPr/>
          </p:nvSpPr>
          <p:spPr>
            <a:xfrm>
              <a:off x="5523502" y="2206943"/>
              <a:ext cx="5771717" cy="2062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Circa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il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50%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delle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Concessionarie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presenta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dati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positivi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per tale Device</a:t>
              </a:r>
            </a:p>
            <a:p>
              <a:endParaRPr 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285750" indent="-285750">
                <a:buFont typeface="Wingdings" panose="05000000000000000000" pitchFamily="2" charset="2"/>
                <a:buChar char="Ø"/>
              </a:pPr>
              <a:endParaRPr lang="en-US" sz="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Il Mobile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cresce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per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tutte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le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tipologie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; in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particolare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nella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tipologia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Video (+116%)</a:t>
              </a:r>
              <a:endParaRPr lang="en-US" sz="400" b="1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endParaRPr 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Il 23%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degli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investimenti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su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Mobile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sono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venduti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su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Video e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il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63% </a:t>
              </a:r>
              <a:r>
                <a:rPr lang="en-US" sz="15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su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Banner</a:t>
              </a:r>
            </a:p>
          </p:txBody>
        </p:sp>
        <p:sp>
          <p:nvSpPr>
            <p:cNvPr id="3" name="Rettangolo 2"/>
            <p:cNvSpPr/>
            <p:nvPr/>
          </p:nvSpPr>
          <p:spPr>
            <a:xfrm>
              <a:off x="4774476" y="5513696"/>
              <a:ext cx="900000" cy="36307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" name="Gruppo 10"/>
          <p:cNvGrpSpPr/>
          <p:nvPr/>
        </p:nvGrpSpPr>
        <p:grpSpPr>
          <a:xfrm>
            <a:off x="189029" y="1871658"/>
            <a:ext cx="4585447" cy="3896461"/>
            <a:chOff x="181301" y="1957492"/>
            <a:chExt cx="4585447" cy="3896461"/>
          </a:xfrm>
        </p:grpSpPr>
        <p:sp>
          <p:nvSpPr>
            <p:cNvPr id="6" name="Fumetto 2 5"/>
            <p:cNvSpPr/>
            <p:nvPr/>
          </p:nvSpPr>
          <p:spPr>
            <a:xfrm>
              <a:off x="181301" y="1957492"/>
              <a:ext cx="4585447" cy="3005757"/>
            </a:xfrm>
            <a:prstGeom prst="wedgeRoundRectCallout">
              <a:avLst>
                <a:gd name="adj1" fmla="val 20394"/>
                <a:gd name="adj2" fmla="val 64910"/>
                <a:gd name="adj3" fmla="val 1666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FFC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268612" y="2296130"/>
              <a:ext cx="4410824" cy="229293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Circa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il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50%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delle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Concessionarie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presenta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dati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positivi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per tale Device</a:t>
              </a:r>
            </a:p>
            <a:p>
              <a:endParaRPr 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285750" indent="-285750">
                <a:buFont typeface="Wingdings" panose="05000000000000000000" pitchFamily="2" charset="2"/>
                <a:buChar char="Ø"/>
              </a:pPr>
              <a:endParaRPr lang="en-US" sz="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Il Web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risulta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positivo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nella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parte Video (+17,6%),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mentre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registra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un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andamento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negativo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per la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tipologia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Banner (a -4,4%)</a:t>
              </a:r>
            </a:p>
            <a:p>
              <a:pPr marL="285750" indent="-285750">
                <a:buFont typeface="Wingdings" panose="05000000000000000000" pitchFamily="2" charset="2"/>
                <a:buChar char="Ø"/>
              </a:pPr>
              <a:endParaRPr lang="en-US" sz="400" b="1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endParaRPr 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La parte Video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pesa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sul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totale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Web circa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il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28%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mentre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Banner circa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il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58%</a:t>
              </a:r>
            </a:p>
          </p:txBody>
        </p:sp>
        <p:sp>
          <p:nvSpPr>
            <p:cNvPr id="10" name="Rettangolo 9"/>
            <p:cNvSpPr/>
            <p:nvPr/>
          </p:nvSpPr>
          <p:spPr>
            <a:xfrm>
              <a:off x="2915543" y="5490883"/>
              <a:ext cx="900000" cy="36307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45926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11919" y="45607"/>
            <a:ext cx="7968163" cy="438427"/>
          </a:xfrm>
        </p:spPr>
        <p:txBody>
          <a:bodyPr/>
          <a:lstStyle/>
          <a:p>
            <a:r>
              <a:rPr lang="it-IT" i="1" dirty="0" smtClean="0"/>
              <a:t>Fatturato in migliaia di euro per </a:t>
            </a:r>
            <a:r>
              <a:rPr lang="it-IT" i="1" dirty="0" err="1" smtClean="0"/>
              <a:t>MODALITà</a:t>
            </a:r>
            <a:r>
              <a:rPr lang="it-IT" i="1" dirty="0" smtClean="0"/>
              <a:t> DI VENDITA</a:t>
            </a:r>
            <a:endParaRPr lang="it-IT" i="1" dirty="0"/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/>
          </p:nvPr>
        </p:nvGraphicFramePr>
        <p:xfrm>
          <a:off x="732001" y="711650"/>
          <a:ext cx="10727999" cy="5400005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140842"/>
                <a:gridCol w="1153164"/>
                <a:gridCol w="1294897"/>
                <a:gridCol w="1127946"/>
                <a:gridCol w="1127946"/>
                <a:gridCol w="1127946"/>
                <a:gridCol w="1054826"/>
                <a:gridCol w="188126"/>
                <a:gridCol w="1277790"/>
                <a:gridCol w="1234516"/>
              </a:tblGrid>
              <a:tr h="36002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BRAND A IMPRESSION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BRAND A TEMPO 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PERFORMANCE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998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20.338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4.686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-27,9%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27.158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24.389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6.308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-13,4%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2.053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-24,4%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32.750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30.888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8.404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41.687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27.361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6.783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2.589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36.733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32.911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8.737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21,6%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2.636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44.284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29.179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8.535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-17,9%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2.297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-15,1%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40.010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21.051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2.261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29.045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14.023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2.910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1.624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18.557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29.807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7.708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2.168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-12,3%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39.683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33.258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8.484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2.522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44.263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35.953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9.154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47.941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40.701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11.113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2.246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-13,8%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54.060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60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339.859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88.554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27.757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-8,9%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456.170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grpSp>
        <p:nvGrpSpPr>
          <p:cNvPr id="6" name="Gruppo 5"/>
          <p:cNvGrpSpPr/>
          <p:nvPr/>
        </p:nvGrpSpPr>
        <p:grpSpPr>
          <a:xfrm>
            <a:off x="296604" y="1871658"/>
            <a:ext cx="5566313" cy="3896461"/>
            <a:chOff x="181300" y="1957492"/>
            <a:chExt cx="5566313" cy="3896461"/>
          </a:xfrm>
        </p:grpSpPr>
        <p:sp>
          <p:nvSpPr>
            <p:cNvPr id="7" name="Fumetto 2 6"/>
            <p:cNvSpPr/>
            <p:nvPr/>
          </p:nvSpPr>
          <p:spPr>
            <a:xfrm>
              <a:off x="181300" y="1957492"/>
              <a:ext cx="5566313" cy="3005757"/>
            </a:xfrm>
            <a:prstGeom prst="wedgeRoundRectCallout">
              <a:avLst>
                <a:gd name="adj1" fmla="val 20394"/>
                <a:gd name="adj2" fmla="val 64910"/>
                <a:gd name="adj3" fmla="val 1666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FFC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" name="CasellaDiTesto 7"/>
            <p:cNvSpPr txBox="1"/>
            <p:nvPr/>
          </p:nvSpPr>
          <p:spPr>
            <a:xfrm>
              <a:off x="329217" y="2083070"/>
              <a:ext cx="5257031" cy="26930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Circa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il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60%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delle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Concessionarie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presenta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dati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positivi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per tale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modalità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di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vendita</a:t>
              </a:r>
              <a:endParaRPr 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just"/>
              <a:endParaRPr 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285750" indent="-285750" algn="just">
                <a:buFont typeface="Wingdings" panose="05000000000000000000" pitchFamily="2" charset="2"/>
                <a:buChar char="Ø"/>
              </a:pPr>
              <a:endParaRPr lang="en-US" sz="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just"/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La </a:t>
              </a:r>
              <a:r>
                <a:rPr lang="en-US" sz="15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modalità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di </a:t>
              </a:r>
              <a:r>
                <a:rPr lang="en-US" sz="15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vendita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Impression è </a:t>
              </a:r>
              <a:r>
                <a:rPr lang="en-US" sz="15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venduta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per l’83% </a:t>
              </a:r>
              <a:r>
                <a:rPr lang="en-US" sz="15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su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Web.  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 </a:t>
              </a:r>
              <a:r>
                <a:rPr lang="en-US" sz="15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particolare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il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54% </a:t>
              </a:r>
              <a:r>
                <a:rPr lang="en-US" sz="15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su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Banner e </a:t>
              </a:r>
              <a:r>
                <a:rPr lang="en-US" sz="15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il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25% </a:t>
              </a:r>
              <a:r>
                <a:rPr lang="en-US" sz="15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su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Video</a:t>
              </a:r>
              <a:endPara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285750" indent="-285750" algn="just">
                <a:buFont typeface="Wingdings" panose="05000000000000000000" pitchFamily="2" charset="2"/>
                <a:buChar char="Ø"/>
              </a:pPr>
              <a:endPara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algn="just"/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Gli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investimenti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su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Web/Banner </a:t>
              </a:r>
              <a:r>
                <a:rPr lang="en-US" sz="15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risultano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in </a:t>
              </a:r>
              <a:r>
                <a:rPr lang="en-US" sz="15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calo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rispetto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allo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stesso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mese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dell’anno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precedente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(-3,1%), </a:t>
              </a:r>
              <a:r>
                <a:rPr lang="en-US" sz="15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mentre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risultano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positivi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gli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investimenti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Web/Video (+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19,5%)</a:t>
              </a:r>
              <a:endPara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" name="Rettangolo 8"/>
            <p:cNvSpPr/>
            <p:nvPr/>
          </p:nvSpPr>
          <p:spPr>
            <a:xfrm>
              <a:off x="2915543" y="5490883"/>
              <a:ext cx="1296000" cy="36307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927374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01936" y="172607"/>
            <a:ext cx="7968163" cy="438427"/>
          </a:xfrm>
        </p:spPr>
        <p:txBody>
          <a:bodyPr/>
          <a:lstStyle/>
          <a:p>
            <a:r>
              <a:rPr lang="it-IT" sz="1400" i="1" dirty="0" smtClean="0"/>
              <a:t>Trend STORICO modalità di vendita</a:t>
            </a:r>
          </a:p>
        </p:txBody>
      </p:sp>
      <p:graphicFrame>
        <p:nvGraphicFramePr>
          <p:cNvPr id="10" name="Gra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2468902"/>
              </p:ext>
            </p:extLst>
          </p:nvPr>
        </p:nvGraphicFramePr>
        <p:xfrm>
          <a:off x="1357032" y="1035424"/>
          <a:ext cx="9477936" cy="49754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Rettangolo 2"/>
          <p:cNvSpPr/>
          <p:nvPr/>
        </p:nvSpPr>
        <p:spPr>
          <a:xfrm>
            <a:off x="2156346" y="520859"/>
            <a:ext cx="799578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Peso % degli investimenti </a:t>
            </a:r>
            <a:r>
              <a:rPr lang="it-I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pubblicitari di ciascuna </a:t>
            </a:r>
            <a:r>
              <a:rPr lang="it-IT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modalità di </a:t>
            </a:r>
            <a:r>
              <a:rPr lang="it-I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vendita in ciascun anno </a:t>
            </a:r>
            <a:endParaRPr lang="it-IT" sz="1500" i="1" dirty="0">
              <a:solidFill>
                <a:schemeClr val="tx1">
                  <a:lumMod val="75000"/>
                  <a:lumOff val="25000"/>
                </a:schemeClr>
              </a:solidFill>
              <a:latin typeface="Arial  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49624" y="6112032"/>
            <a:ext cx="1074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N.B. i valori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% sono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stati calcolati a partire dai dati presenti nei report consolidati dei singoli anni.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Ricordiamo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che il perimetro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delle Aziende dichiaranti non è omogeneo per gli anni analizzati.</a:t>
            </a:r>
            <a:endParaRPr lang="it-IT" sz="1000" i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7079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Graphic spid="10" grpId="0">
        <p:bldAsOne/>
      </p:bldGraphic>
      <p:bldP spid="3" grpId="0" build="p"/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11919" y="62860"/>
            <a:ext cx="7968163" cy="438427"/>
          </a:xfrm>
        </p:spPr>
        <p:txBody>
          <a:bodyPr/>
          <a:lstStyle/>
          <a:p>
            <a:r>
              <a:rPr lang="it-IT" i="1" dirty="0" smtClean="0"/>
              <a:t>Fatturato in migliaia di euro per oggetto/tipologia</a:t>
            </a:r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1864138"/>
              </p:ext>
            </p:extLst>
          </p:nvPr>
        </p:nvGraphicFramePr>
        <p:xfrm>
          <a:off x="137160" y="640239"/>
          <a:ext cx="11917681" cy="5399995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626984"/>
                <a:gridCol w="851296"/>
                <a:gridCol w="838200"/>
                <a:gridCol w="762000"/>
                <a:gridCol w="868680"/>
                <a:gridCol w="838200"/>
                <a:gridCol w="838200"/>
                <a:gridCol w="746760"/>
                <a:gridCol w="883920"/>
                <a:gridCol w="716280"/>
                <a:gridCol w="762000"/>
                <a:gridCol w="746760"/>
                <a:gridCol w="812798"/>
                <a:gridCol w="116842"/>
                <a:gridCol w="716280"/>
                <a:gridCol w="792481"/>
              </a:tblGrid>
              <a:tr h="62940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BANNER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VIDEO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NEWSLETTER/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EMAIL/SMS/MMS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CLASSIFIED/</a:t>
                      </a:r>
                      <a:b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DIRECTORIES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NATIVE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ALTRE TIPOLOGIE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5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TOTALE</a:t>
                      </a: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lang="it-IT" sz="1300" b="1" i="1" u="none" strike="noStrike" kern="12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</a:tr>
              <a:tr h="342013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5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2017</a:t>
                      </a: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err="1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Diff</a:t>
                      </a: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</a:tr>
              <a:tr h="340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16.914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-36,1%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2.467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86,3%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1.007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-24,9%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27.158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40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19.186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-14,0%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8.148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-33,7%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-17,9%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1.796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32.750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40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25.660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8.799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3.350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53,7%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2.205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-39,6%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41.687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40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21.357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9.159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-45,5%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3.319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81,4%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1.699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-12,1%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36.733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40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26.572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10.158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1.086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-24,2%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552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189,7%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3.267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59,2%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2.649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18,8%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44.284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40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23.357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-15,0%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8.735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-41,8%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-20,6%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36,8%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3.607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-13,1%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40.010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40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17.630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-14,2%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6.020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616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148,8%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42,5%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1.883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31,5%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29.045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</a:tr>
              <a:tr h="340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12.040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3.397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-15,2%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38,7%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1.409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31,9%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1.073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18.557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40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23.760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9.244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-11,3%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2.809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37,6%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2.410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39.683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40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26.009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11.045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1.026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-11,1%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3.347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35,9%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2.292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44.263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40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28.234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-7,2%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11.934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1.062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3.641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2.569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30,9%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47.941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</a:tr>
              <a:tr h="340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31.592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12.918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27,4%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1.023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3.943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18,0%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3.957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54.060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7,0%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</a:tr>
              <a:tr h="3406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</a:t>
                      </a: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272.311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-4,5%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105.292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10.292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-26,2%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5.960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35.169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44,1%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27.146 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1,2%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456.170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1,7%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</a:tr>
            </a:tbl>
          </a:graphicData>
        </a:graphic>
      </p:graphicFrame>
      <p:grpSp>
        <p:nvGrpSpPr>
          <p:cNvPr id="2" name="Gruppo 1"/>
          <p:cNvGrpSpPr/>
          <p:nvPr/>
        </p:nvGrpSpPr>
        <p:grpSpPr>
          <a:xfrm>
            <a:off x="1144374" y="2810234"/>
            <a:ext cx="4874289" cy="3243618"/>
            <a:chOff x="1144374" y="2729552"/>
            <a:chExt cx="4874289" cy="3243618"/>
          </a:xfrm>
        </p:grpSpPr>
        <p:sp>
          <p:nvSpPr>
            <p:cNvPr id="7" name="Fumetto 2 6"/>
            <p:cNvSpPr/>
            <p:nvPr/>
          </p:nvSpPr>
          <p:spPr>
            <a:xfrm>
              <a:off x="1144374" y="2729552"/>
              <a:ext cx="4874289" cy="2276975"/>
            </a:xfrm>
            <a:prstGeom prst="wedgeRoundRectCallout">
              <a:avLst>
                <a:gd name="adj1" fmla="val 5512"/>
                <a:gd name="adj2" fmla="val 74324"/>
                <a:gd name="adj3" fmla="val 16667"/>
              </a:avLst>
            </a:prstGeom>
            <a:solidFill>
              <a:schemeClr val="accent2">
                <a:lumMod val="20000"/>
                <a:lumOff val="80000"/>
              </a:schemeClr>
            </a:solidFill>
            <a:ln w="28575">
              <a:solidFill>
                <a:srgbClr val="FFC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8" name="CasellaDiTesto 7"/>
            <p:cNvSpPr txBox="1"/>
            <p:nvPr/>
          </p:nvSpPr>
          <p:spPr>
            <a:xfrm>
              <a:off x="1376106" y="3192913"/>
              <a:ext cx="4410824" cy="111334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rileva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il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dato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più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alto </a:t>
              </a:r>
              <a:r>
                <a:rPr lang="en-US" sz="15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dell’anno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sia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in termini </a:t>
              </a:r>
              <a:r>
                <a:rPr lang="en-US" sz="15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assoluti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che</a:t>
              </a:r>
              <a:r>
                <a:rPr lang="en-US" sz="15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percentuali</a:t>
              </a:r>
              <a:endParaRPr lang="en-US" sz="15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endParaRPr 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Circa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il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60%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delle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Concessionarie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presenta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dati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positivi</a:t>
              </a:r>
              <a:r>
                <a:rPr lang="en-US" sz="1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per tale </a:t>
              </a:r>
              <a:r>
                <a:rPr lang="en-US" sz="1500" b="1" dirty="0" err="1" smtClean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Tipologia</a:t>
              </a:r>
              <a:endParaRPr 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285750" indent="-285750">
                <a:buFont typeface="Wingdings" panose="05000000000000000000" pitchFamily="2" charset="2"/>
                <a:buChar char="Ø"/>
              </a:pPr>
              <a:endParaRPr lang="en-US" sz="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endParaRPr lang="en-US" sz="1500" b="1" dirty="0" smtClean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9" name="Rettangolo 8"/>
            <p:cNvSpPr/>
            <p:nvPr/>
          </p:nvSpPr>
          <p:spPr>
            <a:xfrm>
              <a:off x="2456597" y="5613170"/>
              <a:ext cx="1625983" cy="360000"/>
            </a:xfrm>
            <a:prstGeom prst="rect">
              <a:avLst/>
            </a:prstGeom>
            <a:noFill/>
            <a:ln w="38100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8246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01936" y="172607"/>
            <a:ext cx="7968163" cy="438427"/>
          </a:xfrm>
        </p:spPr>
        <p:txBody>
          <a:bodyPr/>
          <a:lstStyle/>
          <a:p>
            <a:r>
              <a:rPr lang="it-IT" sz="1400" i="1" dirty="0"/>
              <a:t>Trend </a:t>
            </a:r>
            <a:r>
              <a:rPr lang="it-IT" sz="1400" i="1" dirty="0" smtClean="0"/>
              <a:t>STORICO DEL FATTURATO VIDEO </a:t>
            </a:r>
            <a:r>
              <a:rPr lang="it-IT" sz="1400" i="1" dirty="0"/>
              <a:t>per le tipologie </a:t>
            </a:r>
            <a:r>
              <a:rPr lang="it-IT" sz="1400" i="1" dirty="0" err="1"/>
              <a:t>Podcasting</a:t>
            </a:r>
            <a:r>
              <a:rPr lang="it-IT" sz="1400" i="1" dirty="0"/>
              <a:t> video/Video Banner e </a:t>
            </a:r>
            <a:r>
              <a:rPr lang="it-IT" sz="1400" i="1" dirty="0" err="1"/>
              <a:t>Pre</a:t>
            </a:r>
            <a:r>
              <a:rPr lang="it-IT" sz="1400" i="1" dirty="0"/>
              <a:t>-</a:t>
            </a:r>
            <a:r>
              <a:rPr lang="it-IT" sz="1400" i="1" dirty="0" err="1"/>
              <a:t>Mid</a:t>
            </a:r>
            <a:r>
              <a:rPr lang="it-IT" sz="1400" i="1" dirty="0"/>
              <a:t>-Post </a:t>
            </a:r>
            <a:r>
              <a:rPr lang="it-IT" sz="1400" i="1" dirty="0" err="1" smtClean="0"/>
              <a:t>Roll</a:t>
            </a:r>
            <a:endParaRPr lang="it-IT" sz="1400" i="1" dirty="0">
              <a:solidFill>
                <a:srgbClr val="FF0000"/>
              </a:solidFill>
            </a:endParaRPr>
          </a:p>
        </p:txBody>
      </p:sp>
      <p:graphicFrame>
        <p:nvGraphicFramePr>
          <p:cNvPr id="10" name="Gra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7277548"/>
              </p:ext>
            </p:extLst>
          </p:nvPr>
        </p:nvGraphicFramePr>
        <p:xfrm>
          <a:off x="1359625" y="1113496"/>
          <a:ext cx="9063318" cy="49216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349624" y="6193920"/>
            <a:ext cx="1074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N.B. i valori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% sono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stati calcolati a partire dai dati presenti nei report consolidati dei singoli anni.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Ricordiamo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che il perimetro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delle Aziende dichiaranti non è omogeneo per gli anni analizzati.</a:t>
            </a:r>
            <a:endParaRPr lang="it-IT" sz="1000" i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1796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Graphic spid="10" grpId="0">
        <p:bldAsOne/>
      </p:bldGraphic>
      <p:bldP spid="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5350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Reply Consulting PRESENTATION WHITE 4.3">
  <a:themeElements>
    <a:clrScheme name="Impostazioni personalizzate 150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76B8A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ply_ppt_template_black_4.3-TRIPLESENSE-CLD-rev.pptx" id="{5300BBF0-B928-40B7-A4F0-B85F7BB21587}" vid="{87529293-EB9D-4693-B12D-DC576F2C49D1}"/>
    </a:ext>
  </a:extLst>
</a:theme>
</file>

<file path=ppt/theme/theme2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3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Reply Consulting PRESENTATION WHITE 4.3</Template>
  <TotalTime>1021</TotalTime>
  <Words>3348</Words>
  <Application>Microsoft Office PowerPoint</Application>
  <PresentationFormat>Widescreen</PresentationFormat>
  <Paragraphs>1758</Paragraphs>
  <Slides>16</Slides>
  <Notes>15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3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7" baseType="lpstr">
      <vt:lpstr>Arial</vt:lpstr>
      <vt:lpstr>Arial  </vt:lpstr>
      <vt:lpstr>Arial   </vt:lpstr>
      <vt:lpstr>Arial Black</vt:lpstr>
      <vt:lpstr>Calibri</vt:lpstr>
      <vt:lpstr>Verdana</vt:lpstr>
      <vt:lpstr>Wingdings</vt:lpstr>
      <vt:lpstr>Reply Consulting PRESENTATION WHITE 4.3</vt:lpstr>
      <vt:lpstr>Reply</vt:lpstr>
      <vt:lpstr>1_Reply</vt:lpstr>
      <vt:lpstr>think-cell Folie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Manager/>
  <Company>Reply S.p.A.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 OF YOUR PRESENTATION</dc:title>
  <dc:subject/>
  <dc:creator>Selvaggi Laura</dc:creator>
  <cp:keywords/>
  <dc:description/>
  <cp:lastModifiedBy>Selvaggi Laura</cp:lastModifiedBy>
  <cp:revision>114</cp:revision>
  <cp:lastPrinted>2018-01-23T11:36:58Z</cp:lastPrinted>
  <dcterms:created xsi:type="dcterms:W3CDTF">2017-09-15T07:09:01Z</dcterms:created>
  <dcterms:modified xsi:type="dcterms:W3CDTF">2018-01-24T15:17:41Z</dcterms:modified>
  <cp:category/>
</cp:coreProperties>
</file>