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5"/>
  </p:notesMasterIdLst>
  <p:handoutMasterIdLst>
    <p:handoutMasterId r:id="rId16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387" r:id="rId12"/>
    <p:sldId id="388" r:id="rId13"/>
    <p:sldId id="408" r:id="rId14"/>
  </p:sldIdLst>
  <p:sldSz cx="12192000" cy="6858000"/>
  <p:notesSz cx="6797675" cy="987425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FFD88B"/>
    <a:srgbClr val="EE832A"/>
    <a:srgbClr val="FFB219"/>
    <a:srgbClr val="FFB400"/>
    <a:srgbClr val="FFDC95"/>
    <a:srgbClr val="DBE2ED"/>
    <a:srgbClr val="BAC5D0"/>
    <a:srgbClr val="D2D9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 varScale="1">
        <p:scale>
          <a:sx n="70" d="100"/>
          <a:sy n="70" d="100"/>
        </p:scale>
        <p:origin x="72" y="8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11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0.%20Otto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0.%20Ottobre\Elaborati%20finali\Trend%20Fatturato%20Totale%20per%20tabel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10.%20Otto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317806685218579E-2"/>
          <c:y val="3.0313472114209532E-2"/>
          <c:w val="0.97736438662956282"/>
          <c:h val="0.72415221516647632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(grafico!$B$2:$N$2,grafico!$O$2:$P$2)</c:f>
              <c:numCache>
                <c:formatCode>0.0%</c:formatCode>
                <c:ptCount val="15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1.2676586362808773E-2</c:v>
                </c:pt>
                <c:pt idx="7">
                  <c:v>9.0053126612927824E-3</c:v>
                </c:pt>
                <c:pt idx="8">
                  <c:v>5.0426728941196357E-3</c:v>
                </c:pt>
                <c:pt idx="9">
                  <c:v>6.1733587319054923E-3</c:v>
                </c:pt>
                <c:pt idx="10">
                  <c:v>0</c:v>
                </c:pt>
                <c:pt idx="11">
                  <c:v>0</c:v>
                </c:pt>
                <c:pt idx="13">
                  <c:v>8.6319726968826609E-3</c:v>
                </c:pt>
                <c:pt idx="14">
                  <c:v>9.8386322015955614E-3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smtClean="0"/>
                      <a:t>16,3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(grafico!$B$3:$N$3,grafico!$O$3:$P$3)</c:f>
              <c:numCache>
                <c:formatCode>0.0%</c:formatCode>
                <c:ptCount val="15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0.19560644010981226</c:v>
                </c:pt>
                <c:pt idx="7">
                  <c:v>0.17697456609322965</c:v>
                </c:pt>
                <c:pt idx="8">
                  <c:v>0.1546242054605412</c:v>
                </c:pt>
                <c:pt idx="9">
                  <c:v>0.13901907541823763</c:v>
                </c:pt>
                <c:pt idx="10">
                  <c:v>0</c:v>
                </c:pt>
                <c:pt idx="11">
                  <c:v>0</c:v>
                </c:pt>
                <c:pt idx="13">
                  <c:v>0.16255436867878675</c:v>
                </c:pt>
                <c:pt idx="14">
                  <c:v>0.14750504380019433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12,3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smtClean="0"/>
                      <a:t>13,0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(grafico!$B$4:$N$4,grafico!$O$4:$P$4)</c:f>
              <c:numCache>
                <c:formatCode>0.0%</c:formatCode>
                <c:ptCount val="15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0.14118295599103847</c:v>
                </c:pt>
                <c:pt idx="7">
                  <c:v>0.12718509889718541</c:v>
                </c:pt>
                <c:pt idx="8">
                  <c:v>0.12281897775510242</c:v>
                </c:pt>
                <c:pt idx="9">
                  <c:v>0.12865811238542876</c:v>
                </c:pt>
                <c:pt idx="10">
                  <c:v>0</c:v>
                </c:pt>
                <c:pt idx="11">
                  <c:v>0</c:v>
                </c:pt>
                <c:pt idx="13">
                  <c:v>0.12994546563550263</c:v>
                </c:pt>
                <c:pt idx="14">
                  <c:v>0.13260045022703498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66,8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70,4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smtClean="0"/>
                      <a:t>67,4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mtClean="0"/>
                      <a:t>68,9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(grafico!$B$5:$N$5,grafico!$O$5:$P$5)</c:f>
              <c:numCache>
                <c:formatCode>0.0%</c:formatCode>
                <c:ptCount val="15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0.63547893764978824</c:v>
                </c:pt>
                <c:pt idx="7">
                  <c:v>0.66782325330617132</c:v>
                </c:pt>
                <c:pt idx="8">
                  <c:v>0.69965793574565149</c:v>
                </c:pt>
                <c:pt idx="9">
                  <c:v>0.70448507245238579</c:v>
                </c:pt>
                <c:pt idx="10">
                  <c:v>0</c:v>
                </c:pt>
                <c:pt idx="11">
                  <c:v>0</c:v>
                </c:pt>
                <c:pt idx="13">
                  <c:v>0.67387840549870248</c:v>
                </c:pt>
                <c:pt idx="14">
                  <c:v>0.68890136297288174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(grafico!$B$6:$N$6,grafico!$O$6:$P$6)</c:f>
              <c:numCache>
                <c:formatCode>0.0%</c:formatCode>
                <c:ptCount val="15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1.5055079886552275E-2</c:v>
                </c:pt>
                <c:pt idx="7">
                  <c:v>1.9011769042120881E-2</c:v>
                </c:pt>
                <c:pt idx="8">
                  <c:v>1.7856208144585214E-2</c:v>
                </c:pt>
                <c:pt idx="9">
                  <c:v>2.1664381012042325E-2</c:v>
                </c:pt>
                <c:pt idx="10">
                  <c:v>0</c:v>
                </c:pt>
                <c:pt idx="11">
                  <c:v>0</c:v>
                </c:pt>
                <c:pt idx="13">
                  <c:v>2.4989787490125436E-2</c:v>
                </c:pt>
                <c:pt idx="14">
                  <c:v>2.115451079829337E-2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95763768"/>
        <c:axId val="90389456"/>
      </c:barChart>
      <c:catAx>
        <c:axId val="195763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389456"/>
        <c:crosses val="autoZero"/>
        <c:auto val="1"/>
        <c:lblAlgn val="ctr"/>
        <c:lblOffset val="100"/>
        <c:noMultiLvlLbl val="0"/>
      </c:catAx>
      <c:valAx>
        <c:axId val="903894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9576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82912"/>
        <c:axId val="195592576"/>
      </c:lineChart>
      <c:catAx>
        <c:axId val="19558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5592576"/>
        <c:crosses val="autoZero"/>
        <c:auto val="1"/>
        <c:lblAlgn val="ctr"/>
        <c:lblOffset val="100"/>
        <c:noMultiLvlLbl val="0"/>
      </c:catAx>
      <c:valAx>
        <c:axId val="19559257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5582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983944178528555"/>
          <c:h val="0.8650612894863534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mensile!$C$2:$C$131</c:f>
              <c:strCache>
                <c:ptCount val="130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</c:strCache>
            </c:strRef>
          </c:cat>
          <c:val>
            <c:numRef>
              <c:f>mensile!$D$2:$D$131</c:f>
              <c:numCache>
                <c:formatCode>#,##0</c:formatCode>
                <c:ptCount val="130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572800"/>
        <c:axId val="195573184"/>
      </c:lineChart>
      <c:catAx>
        <c:axId val="19557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50000"/>
                <a:alpha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5573184"/>
        <c:crosses val="autoZero"/>
        <c:auto val="1"/>
        <c:lblAlgn val="ctr"/>
        <c:lblOffset val="100"/>
        <c:noMultiLvlLbl val="0"/>
      </c:catAx>
      <c:valAx>
        <c:axId val="195573184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557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313012392040718E-2"/>
          <c:y val="2.9462982682975317E-2"/>
          <c:w val="0.92294778905461894"/>
          <c:h val="0.89664233784004532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mensile!$C$13:$C$131</c:f>
              <c:strCache>
                <c:ptCount val="119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mensile!$C$13:$C$131</c:f>
              <c:strCache>
                <c:ptCount val="119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</c:strCache>
            </c:strRef>
          </c:cat>
          <c:val>
            <c:numRef>
              <c:f>mensile!$E$13:$E$131</c:f>
              <c:numCache>
                <c:formatCode>#,##0</c:formatCode>
                <c:ptCount val="119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923040"/>
        <c:axId val="164922648"/>
      </c:lineChart>
      <c:catAx>
        <c:axId val="16492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4922648"/>
        <c:crosses val="autoZero"/>
        <c:auto val="0"/>
        <c:lblAlgn val="ctr"/>
        <c:lblOffset val="100"/>
        <c:noMultiLvlLbl val="0"/>
      </c:catAx>
      <c:valAx>
        <c:axId val="16492264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49230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8490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490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38188"/>
            <a:ext cx="6586537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689242"/>
            <a:ext cx="5438775" cy="4446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8490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490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82625"/>
            <a:ext cx="6061075" cy="3409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6363" y="738188"/>
            <a:ext cx="6586537" cy="37052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OTTOBRE 2017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novembre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22044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– Ottobre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 SPECIAL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Nuova da Gennaio 2017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781863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– Ottobre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 2015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Chiusa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da Dicembre 2016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06243"/>
              </p:ext>
            </p:extLst>
          </p:nvPr>
        </p:nvGraphicFramePr>
        <p:xfrm>
          <a:off x="516313" y="1028969"/>
          <a:ext cx="11159375" cy="4776295"/>
        </p:xfrm>
        <a:graphic>
          <a:graphicData uri="http://schemas.openxmlformats.org/drawingml/2006/table">
            <a:tbl>
              <a:tblPr/>
              <a:tblGrid>
                <a:gridCol w="1019645"/>
                <a:gridCol w="1019645"/>
                <a:gridCol w="815879"/>
                <a:gridCol w="815879"/>
                <a:gridCol w="815879"/>
                <a:gridCol w="815879"/>
                <a:gridCol w="815879"/>
                <a:gridCol w="815879"/>
                <a:gridCol w="815879"/>
                <a:gridCol w="815879"/>
                <a:gridCol w="815879"/>
                <a:gridCol w="815879"/>
                <a:gridCol w="961295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263.645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264.037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278.381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137.988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1.157.131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1.231.642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1.328.799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643416"/>
              </p:ext>
            </p:extLst>
          </p:nvPr>
        </p:nvGraphicFramePr>
        <p:xfrm>
          <a:off x="407371" y="980728"/>
          <a:ext cx="11377258" cy="4791535"/>
        </p:xfrm>
        <a:graphic>
          <a:graphicData uri="http://schemas.openxmlformats.org/drawingml/2006/table">
            <a:tbl>
              <a:tblPr/>
              <a:tblGrid>
                <a:gridCol w="1032994"/>
                <a:gridCol w="1032994"/>
                <a:gridCol w="826559"/>
                <a:gridCol w="826559"/>
                <a:gridCol w="826559"/>
                <a:gridCol w="826559"/>
                <a:gridCol w="826559"/>
                <a:gridCol w="826559"/>
                <a:gridCol w="826559"/>
                <a:gridCol w="826559"/>
                <a:gridCol w="826559"/>
                <a:gridCol w="826559"/>
                <a:gridCol w="1045680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253.720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19.314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22.260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451169"/>
              </p:ext>
            </p:extLst>
          </p:nvPr>
        </p:nvGraphicFramePr>
        <p:xfrm>
          <a:off x="150277" y="1135326"/>
          <a:ext cx="11891446" cy="464980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83.486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1.328.799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317.048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213.759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742.840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709777"/>
              </p:ext>
            </p:extLst>
          </p:nvPr>
        </p:nvGraphicFramePr>
        <p:xfrm>
          <a:off x="104268" y="996232"/>
          <a:ext cx="12040404" cy="4901809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1546"/>
                <a:gridCol w="809286"/>
                <a:gridCol w="796361"/>
                <a:gridCol w="841671"/>
                <a:gridCol w="751051"/>
                <a:gridCol w="796361"/>
                <a:gridCol w="868757"/>
                <a:gridCol w="796361"/>
                <a:gridCol w="796361"/>
                <a:gridCol w="796361"/>
                <a:gridCol w="878821"/>
                <a:gridCol w="874473"/>
                <a:gridCol w="606810"/>
                <a:gridCol w="864096"/>
                <a:gridCol w="792088"/>
              </a:tblGrid>
              <a:tr h="420911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2016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1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247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2.500.456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2.954.307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3.513.678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3.014.361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4.096.355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3.717.922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3.366.837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1.606.163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3.171.334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4.303.654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29.664.598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32.241.067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295251"/>
              </p:ext>
            </p:extLst>
          </p:nvPr>
        </p:nvGraphicFramePr>
        <p:xfrm>
          <a:off x="-25085" y="1988840"/>
          <a:ext cx="12343381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75896" y="1037424"/>
            <a:ext cx="10840208" cy="5438752"/>
            <a:chOff x="714507" y="1037424"/>
            <a:chExt cx="10840208" cy="5438752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7087793" y="1458528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3331261" y="1461869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47371" y="1459522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5206405" y="1461871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457251" y="1125294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965168" y="1461339"/>
              <a:ext cx="936463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36993406"/>
                </p:ext>
              </p:extLst>
            </p:nvPr>
          </p:nvGraphicFramePr>
          <p:xfrm>
            <a:off x="755143" y="1037424"/>
            <a:ext cx="10799572" cy="5157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844655" y="1454751"/>
              <a:ext cx="576000" cy="4471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428447" y="1126960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338672" y="1127779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221150" y="112777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4309914" y="1126626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6187949" y="1124744"/>
              <a:ext cx="882749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7100355" y="112791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8055602" y="1126672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979602" y="1128417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941900" y="1123322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877522" y="1124943"/>
              <a:ext cx="558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04588938"/>
                </p:ext>
              </p:extLst>
            </p:nvPr>
          </p:nvGraphicFramePr>
          <p:xfrm>
            <a:off x="714507" y="1285200"/>
            <a:ext cx="10799572" cy="51909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2017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90837" y="1296055"/>
            <a:ext cx="10810326" cy="4927894"/>
            <a:chOff x="690837" y="1296055"/>
            <a:chExt cx="10810326" cy="4927894"/>
          </a:xfrm>
        </p:grpSpPr>
        <p:sp>
          <p:nvSpPr>
            <p:cNvPr id="28" name="Rettangolo 27"/>
            <p:cNvSpPr/>
            <p:nvPr/>
          </p:nvSpPr>
          <p:spPr bwMode="auto">
            <a:xfrm>
              <a:off x="7464152" y="1730647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9564153" y="1733435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17775" y="1729914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3424706" y="1732793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 bwMode="auto">
            <a:xfrm>
              <a:off x="5442464" y="1747228"/>
              <a:ext cx="1085504" cy="414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400108" y="1300015"/>
              <a:ext cx="1085504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542288" y="1301710"/>
              <a:ext cx="846847" cy="280143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438083" y="1302543"/>
              <a:ext cx="1085504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449910" y="1302543"/>
              <a:ext cx="1085504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573515" y="1301370"/>
              <a:ext cx="846847" cy="277562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608240" y="1299455"/>
              <a:ext cx="846847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490327" y="1302686"/>
              <a:ext cx="1085504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8645244" y="1301417"/>
              <a:ext cx="846847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9566547" y="1303192"/>
              <a:ext cx="1085504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0693470" y="1296055"/>
              <a:ext cx="615889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18" name="Grafico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2644717"/>
                </p:ext>
              </p:extLst>
            </p:nvPr>
          </p:nvGraphicFramePr>
          <p:xfrm>
            <a:off x="690837" y="1577472"/>
            <a:ext cx="10810326" cy="46464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22128</TotalTime>
  <Words>821</Words>
  <Application>Microsoft Office PowerPoint</Application>
  <PresentationFormat>Widescreen</PresentationFormat>
  <Paragraphs>645</Paragraphs>
  <Slides>9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1922</cp:revision>
  <cp:lastPrinted>2017-11-20T12:16:34Z</cp:lastPrinted>
  <dcterms:created xsi:type="dcterms:W3CDTF">2006-03-29T09:09:15Z</dcterms:created>
  <dcterms:modified xsi:type="dcterms:W3CDTF">2017-11-22T08:40:05Z</dcterms:modified>
</cp:coreProperties>
</file>