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</p:sldMasterIdLst>
  <p:notesMasterIdLst>
    <p:notesMasterId r:id="rId12"/>
  </p:notesMasterIdLst>
  <p:handoutMasterIdLst>
    <p:handoutMasterId r:id="rId13"/>
  </p:handoutMasterIdLst>
  <p:sldIdLst>
    <p:sldId id="256" r:id="rId3"/>
    <p:sldId id="379" r:id="rId4"/>
    <p:sldId id="389" r:id="rId5"/>
    <p:sldId id="393" r:id="rId6"/>
    <p:sldId id="373" r:id="rId7"/>
    <p:sldId id="391" r:id="rId8"/>
    <p:sldId id="387" r:id="rId9"/>
    <p:sldId id="388" r:id="rId10"/>
    <p:sldId id="365" r:id="rId11"/>
  </p:sldIdLst>
  <p:sldSz cx="9144000" cy="6858000" type="screen4x3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8000"/>
    <a:srgbClr val="C00000"/>
    <a:srgbClr val="7DB517"/>
    <a:srgbClr val="F4C20A"/>
    <a:srgbClr val="FFFF66"/>
    <a:srgbClr val="8C61E1"/>
    <a:srgbClr val="FF9900"/>
    <a:srgbClr val="EF7511"/>
    <a:srgbClr val="CEFB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88" autoAdjust="0"/>
    <p:restoredTop sz="94434" autoAdjust="0"/>
  </p:normalViewPr>
  <p:slideViewPr>
    <p:cSldViewPr>
      <p:cViewPr varScale="1">
        <p:scale>
          <a:sx n="71" d="100"/>
          <a:sy n="71" d="100"/>
        </p:scale>
        <p:origin x="1476" y="60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  <p:sldLst>
      <p:sld r:id="rId1" collapse="1"/>
      <p:sld r:id="rId2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1764" y="-90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commentAuthors" Target="commentAuthors.xml"/></Relationships>
</file>

<file path=ppt/_rels/viewProps.xml.rels><?xml version="1.0" encoding="UTF-8" standalone="yes"?>
<Relationships xmlns="http://schemas.openxmlformats.org/package/2006/relationships"><Relationship Id="rId2" Type="http://schemas.openxmlformats.org/officeDocument/2006/relationships/slide" Target="slides/slide2.xml"/><Relationship Id="rId1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m.sacchi\Documents\Clienti%20-%20FCP\AssoRadio\2017\07.%20Luglio\Elaborati%20finali\Secondi%20di%20Avvisi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7.%20Luglio\Elaborati%20finali\Trend%20Fatturato%20Totale%20per%20tabelle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7\07.%20Luglio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2581316517072483E-2"/>
          <c:y val="4.0627885503231764E-2"/>
          <c:w val="0.95944483557615712"/>
          <c:h val="0.77347008524476568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grafico!$A$2</c:f>
              <c:strCache>
                <c:ptCount val="1"/>
                <c:pt idx="0">
                  <c:v>&lt; 15" - Nazionale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(grafico!$C$2:$I$2,grafico!$O$2:$P$2)</c:f>
              <c:numCache>
                <c:formatCode>0.0%</c:formatCode>
                <c:ptCount val="9"/>
                <c:pt idx="0">
                  <c:v>3.0572313574723279E-3</c:v>
                </c:pt>
                <c:pt idx="1">
                  <c:v>1.1534352322552038E-2</c:v>
                </c:pt>
                <c:pt idx="2">
                  <c:v>1.5323977453264555E-2</c:v>
                </c:pt>
                <c:pt idx="3">
                  <c:v>9.3351284251486991E-3</c:v>
                </c:pt>
                <c:pt idx="4">
                  <c:v>2.0698334536912728E-2</c:v>
                </c:pt>
                <c:pt idx="5">
                  <c:v>1.2676586362808773E-2</c:v>
                </c:pt>
                <c:pt idx="6">
                  <c:v>0</c:v>
                </c:pt>
                <c:pt idx="7">
                  <c:v>9.5164570030023005E-3</c:v>
                </c:pt>
                <c:pt idx="8">
                  <c:v>1.1234237637131326E-2</c:v>
                </c:pt>
              </c:numCache>
            </c:numRef>
          </c:val>
        </c:ser>
        <c:ser>
          <c:idx val="1"/>
          <c:order val="1"/>
          <c:tx>
            <c:strRef>
              <c:f>grafico!$A$3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19,6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16,0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14,6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(grafico!$C$3:$I$3,grafico!$O$3:$P$3)</c:f>
              <c:numCache>
                <c:formatCode>0.0%</c:formatCode>
                <c:ptCount val="9"/>
                <c:pt idx="0">
                  <c:v>0.13715906979200199</c:v>
                </c:pt>
                <c:pt idx="1">
                  <c:v>0.12153504105953931</c:v>
                </c:pt>
                <c:pt idx="2">
                  <c:v>0.13759632638559216</c:v>
                </c:pt>
                <c:pt idx="3">
                  <c:v>0.15558588061825696</c:v>
                </c:pt>
                <c:pt idx="4">
                  <c:v>0.1438923596133683</c:v>
                </c:pt>
                <c:pt idx="5">
                  <c:v>0.19560644010981226</c:v>
                </c:pt>
                <c:pt idx="6">
                  <c:v>0</c:v>
                </c:pt>
                <c:pt idx="7">
                  <c:v>0.15955032397119834</c:v>
                </c:pt>
                <c:pt idx="8">
                  <c:v>0.14606335359765554</c:v>
                </c:pt>
              </c:numCache>
            </c:numRef>
          </c:val>
        </c:ser>
        <c:ser>
          <c:idx val="2"/>
          <c:order val="2"/>
          <c:tx>
            <c:strRef>
              <c:f>grafico!$A$4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15,1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12,9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14,1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(grafico!$C$4:$I$4,grafico!$O$4:$P$4)</c:f>
              <c:numCache>
                <c:formatCode>0.0%</c:formatCode>
                <c:ptCount val="9"/>
                <c:pt idx="0">
                  <c:v>0.11600013133367656</c:v>
                </c:pt>
                <c:pt idx="1">
                  <c:v>0.13300592712251949</c:v>
                </c:pt>
                <c:pt idx="2">
                  <c:v>0.15055263785591705</c:v>
                </c:pt>
                <c:pt idx="3">
                  <c:v>0.14768739525749111</c:v>
                </c:pt>
                <c:pt idx="4">
                  <c:v>0.12859182287619395</c:v>
                </c:pt>
                <c:pt idx="5">
                  <c:v>0.14118295599103847</c:v>
                </c:pt>
                <c:pt idx="6">
                  <c:v>0</c:v>
                </c:pt>
                <c:pt idx="7">
                  <c:v>0.120742779244462</c:v>
                </c:pt>
                <c:pt idx="8">
                  <c:v>0.13504798549355707</c:v>
                </c:pt>
              </c:numCache>
            </c:numRef>
          </c:val>
        </c:ser>
        <c:ser>
          <c:idx val="3"/>
          <c:order val="3"/>
          <c:tx>
            <c:strRef>
              <c:f>grafico!$A$5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206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66,2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68,2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68,3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(grafico!$C$5:$I$5,grafico!$O$5:$P$5)</c:f>
              <c:numCache>
                <c:formatCode>0.0%</c:formatCode>
                <c:ptCount val="9"/>
                <c:pt idx="0">
                  <c:v>0.72961983977968436</c:v>
                </c:pt>
                <c:pt idx="1">
                  <c:v>0.71043248698372474</c:v>
                </c:pt>
                <c:pt idx="2">
                  <c:v>0.66197645205733491</c:v>
                </c:pt>
                <c:pt idx="3">
                  <c:v>0.66582315253438729</c:v>
                </c:pt>
                <c:pt idx="4">
                  <c:v>0.68194997094715504</c:v>
                </c:pt>
                <c:pt idx="5">
                  <c:v>0.63547893764978824</c:v>
                </c:pt>
                <c:pt idx="6">
                  <c:v>0</c:v>
                </c:pt>
                <c:pt idx="7">
                  <c:v>0.68321189480563482</c:v>
                </c:pt>
                <c:pt idx="8">
                  <c:v>0.68599441379666493</c:v>
                </c:pt>
              </c:numCache>
            </c:numRef>
          </c:val>
        </c:ser>
        <c:ser>
          <c:idx val="4"/>
          <c:order val="4"/>
          <c:tx>
            <c:strRef>
              <c:f>grafico!$A$6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2,7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(grafico!$B$1,grafico!$O$1:$P$1)</c:f>
              <c:strCache>
                <c:ptCount val="3"/>
                <c:pt idx="0">
                  <c:v>gen-17</c:v>
                </c:pt>
                <c:pt idx="1">
                  <c:v>Totale 2016</c:v>
                </c:pt>
                <c:pt idx="2">
                  <c:v>Totale 2017</c:v>
                </c:pt>
              </c:strCache>
            </c:strRef>
          </c:cat>
          <c:val>
            <c:numRef>
              <c:f>(grafico!$C$6:$I$6,grafico!$O$6:$P$6)</c:f>
              <c:numCache>
                <c:formatCode>0.0%</c:formatCode>
                <c:ptCount val="9"/>
                <c:pt idx="0">
                  <c:v>1.4163727737164756E-2</c:v>
                </c:pt>
                <c:pt idx="1">
                  <c:v>2.3492192511664414E-2</c:v>
                </c:pt>
                <c:pt idx="2">
                  <c:v>3.4550606247891344E-2</c:v>
                </c:pt>
                <c:pt idx="3">
                  <c:v>2.1568443164715949E-2</c:v>
                </c:pt>
                <c:pt idx="4">
                  <c:v>2.4867512026369967E-2</c:v>
                </c:pt>
                <c:pt idx="5">
                  <c:v>1.5055079886552275E-2</c:v>
                </c:pt>
                <c:pt idx="6">
                  <c:v>0</c:v>
                </c:pt>
                <c:pt idx="7">
                  <c:v>2.6978544975702567E-2</c:v>
                </c:pt>
                <c:pt idx="8">
                  <c:v>2.1660009474991186E-2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85"/>
        <c:overlap val="100"/>
        <c:axId val="209210704"/>
        <c:axId val="209157720"/>
      </c:barChart>
      <c:catAx>
        <c:axId val="20921070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9157720"/>
        <c:crosses val="autoZero"/>
        <c:auto val="1"/>
        <c:lblAlgn val="ctr"/>
        <c:lblOffset val="100"/>
        <c:noMultiLvlLbl val="0"/>
      </c:catAx>
      <c:valAx>
        <c:axId val="20915772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2092107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1.3821523045708824E-2"/>
          <c:y val="0.89922329722309569"/>
          <c:w val="0.93398698192909235"/>
          <c:h val="0.10077670277690425"/>
        </c:manualLayout>
      </c:layout>
      <c:overlay val="0"/>
      <c:txPr>
        <a:bodyPr/>
        <a:lstStyle/>
        <a:p>
          <a:pPr>
            <a:defRPr sz="1300"/>
          </a:pPr>
          <a:endParaRPr lang="it-IT"/>
        </a:p>
      </c:txPr>
    </c:legend>
    <c:plotVisOnly val="1"/>
    <c:dispBlanksAs val="gap"/>
    <c:showDLblsOverMax val="0"/>
  </c:chart>
  <c:txPr>
    <a:bodyPr/>
    <a:lstStyle/>
    <a:p>
      <a:pPr>
        <a:defRPr sz="1400" b="1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678440"/>
        <c:axId val="209102944"/>
      </c:lineChart>
      <c:catAx>
        <c:axId val="272678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9102944"/>
        <c:crosses val="autoZero"/>
        <c:auto val="1"/>
        <c:lblAlgn val="ctr"/>
        <c:lblOffset val="100"/>
        <c:noMultiLvlLbl val="0"/>
      </c:catAx>
      <c:valAx>
        <c:axId val="20910294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67844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ser>
          <c:idx val="0"/>
          <c:order val="0"/>
          <c:spPr>
            <a:ln>
              <a:solidFill>
                <a:srgbClr val="002060"/>
              </a:solidFill>
            </a:ln>
          </c:spPr>
          <c:marker>
            <c:symbol val="none"/>
          </c:marker>
          <c:trendline>
            <c:spPr>
              <a:ln w="22225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mensile!$B$2:$B$128</c:f>
              <c:strCache>
                <c:ptCount val="127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</c:strCache>
            </c:strRef>
          </c:cat>
          <c:val>
            <c:numRef>
              <c:f>mensile!$C$2:$C$128</c:f>
              <c:numCache>
                <c:formatCode>#,##0</c:formatCode>
                <c:ptCount val="127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19234</c:v>
                </c:pt>
                <c:pt idx="109">
                  <c:v>25684</c:v>
                </c:pt>
                <c:pt idx="110">
                  <c:v>29780</c:v>
                </c:pt>
                <c:pt idx="111">
                  <c:v>26671</c:v>
                </c:pt>
                <c:pt idx="112">
                  <c:v>31810</c:v>
                </c:pt>
                <c:pt idx="113">
                  <c:v>30617</c:v>
                </c:pt>
                <c:pt idx="114">
                  <c:v>30419</c:v>
                </c:pt>
                <c:pt idx="115">
                  <c:v>12086</c:v>
                </c:pt>
                <c:pt idx="116">
                  <c:v>25565</c:v>
                </c:pt>
                <c:pt idx="117">
                  <c:v>32296</c:v>
                </c:pt>
                <c:pt idx="118">
                  <c:v>34072</c:v>
                </c:pt>
                <c:pt idx="119">
                  <c:v>28783</c:v>
                </c:pt>
                <c:pt idx="120">
                  <c:v>19986</c:v>
                </c:pt>
                <c:pt idx="121">
                  <c:v>24825</c:v>
                </c:pt>
                <c:pt idx="122">
                  <c:v>29755</c:v>
                </c:pt>
                <c:pt idx="123">
                  <c:v>27509</c:v>
                </c:pt>
                <c:pt idx="124">
                  <c:v>36475</c:v>
                </c:pt>
                <c:pt idx="125">
                  <c:v>33335</c:v>
                </c:pt>
                <c:pt idx="126">
                  <c:v>28882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279128"/>
        <c:axId val="272279512"/>
      </c:lineChart>
      <c:catAx>
        <c:axId val="2722791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80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279512"/>
        <c:crosses val="autoZero"/>
        <c:auto val="1"/>
        <c:lblAlgn val="ctr"/>
        <c:lblOffset val="100"/>
        <c:noMultiLvlLbl val="0"/>
      </c:catAx>
      <c:valAx>
        <c:axId val="272279512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279128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8291368"/>
        <c:axId val="272341400"/>
      </c:lineChart>
      <c:catAx>
        <c:axId val="2082913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341400"/>
        <c:crosses val="autoZero"/>
        <c:auto val="0"/>
        <c:lblAlgn val="ctr"/>
        <c:lblOffset val="100"/>
        <c:noMultiLvlLbl val="0"/>
      </c:catAx>
      <c:valAx>
        <c:axId val="272341400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8291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5788627749302371E-2"/>
          <c:y val="2.9463074065136013E-2"/>
          <c:w val="0.92294778905461894"/>
          <c:h val="0.78844227567974845"/>
        </c:manualLayout>
      </c:layout>
      <c:lineChart>
        <c:grouping val="standard"/>
        <c:varyColors val="0"/>
        <c:ser>
          <c:idx val="1"/>
          <c:order val="0"/>
          <c:tx>
            <c:strRef>
              <c:f>mensile!$B$13:$B$128</c:f>
              <c:strCache>
                <c:ptCount val="116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2225">
                <a:solidFill>
                  <a:srgbClr val="C00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mensile!$B$13:$B$128</c:f>
              <c:strCache>
                <c:ptCount val="116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</c:strCache>
            </c:strRef>
          </c:cat>
          <c:val>
            <c:numRef>
              <c:f>mensile!$D$13:$D$128</c:f>
              <c:numCache>
                <c:formatCode>#,##0</c:formatCode>
                <c:ptCount val="116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26579.75</c:v>
                </c:pt>
                <c:pt idx="98">
                  <c:v>26698.25</c:v>
                </c:pt>
                <c:pt idx="99">
                  <c:v>26737.666666666668</c:v>
                </c:pt>
                <c:pt idx="100">
                  <c:v>26819.5</c:v>
                </c:pt>
                <c:pt idx="101">
                  <c:v>26852.333333333332</c:v>
                </c:pt>
                <c:pt idx="102">
                  <c:v>26726.666666666668</c:v>
                </c:pt>
                <c:pt idx="103">
                  <c:v>26793.666666666668</c:v>
                </c:pt>
                <c:pt idx="104">
                  <c:v>26859.916666666668</c:v>
                </c:pt>
                <c:pt idx="105">
                  <c:v>26757.166666666668</c:v>
                </c:pt>
                <c:pt idx="106">
                  <c:v>26679.416666666668</c:v>
                </c:pt>
                <c:pt idx="107">
                  <c:v>26937.75</c:v>
                </c:pt>
                <c:pt idx="108">
                  <c:v>27251.416666666668</c:v>
                </c:pt>
                <c:pt idx="109">
                  <c:v>27314.083333333332</c:v>
                </c:pt>
                <c:pt idx="110">
                  <c:v>27242.5</c:v>
                </c:pt>
                <c:pt idx="111">
                  <c:v>27240.416666666668</c:v>
                </c:pt>
                <c:pt idx="112">
                  <c:v>27310.25</c:v>
                </c:pt>
                <c:pt idx="113">
                  <c:v>27699</c:v>
                </c:pt>
                <c:pt idx="114">
                  <c:v>27925.5</c:v>
                </c:pt>
                <c:pt idx="115">
                  <c:v>27797.416666666668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2342184"/>
        <c:axId val="272342576"/>
      </c:lineChart>
      <c:catAx>
        <c:axId val="272342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950" baseline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342576"/>
        <c:crosses val="autoZero"/>
        <c:auto val="0"/>
        <c:lblAlgn val="ctr"/>
        <c:lblOffset val="100"/>
        <c:noMultiLvlLbl val="0"/>
      </c:catAx>
      <c:valAx>
        <c:axId val="272342576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72342184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4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2950"/>
            <a:ext cx="4964113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6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67B8966-1211-4F81-BE43-6E7236B1023C}" type="slidenum">
              <a:rPr lang="it-IT" smtClean="0"/>
              <a:pPr>
                <a:defRPr/>
              </a:pPr>
              <a:t>2</a:t>
            </a:fld>
            <a:endParaRPr lang="it-IT" smtClean="0"/>
          </a:p>
        </p:txBody>
      </p:sp>
      <p:sp>
        <p:nvSpPr>
          <p:cNvPr id="10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it-IT" smtClean="0"/>
          </a:p>
        </p:txBody>
      </p:sp>
    </p:spTree>
    <p:extLst>
      <p:ext uri="{BB962C8B-B14F-4D97-AF65-F5344CB8AC3E}">
        <p14:creationId xmlns:p14="http://schemas.microsoft.com/office/powerpoint/2010/main" val="557157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14800" y="13716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638"/>
            <a:ext cx="21336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274638"/>
            <a:ext cx="62484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152400" y="1371600"/>
            <a:ext cx="77724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472270" y="1006475"/>
            <a:ext cx="8346311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472269" y="249386"/>
            <a:ext cx="836124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164176" y="6283326"/>
            <a:ext cx="3913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4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  <p:sp>
        <p:nvSpPr>
          <p:cNvPr id="2" name="Rettangolo 1"/>
          <p:cNvSpPr/>
          <p:nvPr userDrawn="1"/>
        </p:nvSpPr>
        <p:spPr>
          <a:xfrm>
            <a:off x="162821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" y="13716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8327782" y="6039136"/>
            <a:ext cx="664033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331913" y="1700808"/>
            <a:ext cx="6405562" cy="14700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>
              <a:defRPr/>
            </a:pP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PRESENTAZIONE 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DATI LUGLIO 2017</a:t>
            </a:r>
            <a:b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sz="2800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OSSERVATORIO FCP-ASSORADIO</a:t>
            </a:r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5" t="14444" r="74382" b="72963"/>
          <a:stretch>
            <a:fillRect/>
          </a:stretch>
        </p:blipFill>
        <p:spPr bwMode="auto">
          <a:xfrm>
            <a:off x="6660083" y="692696"/>
            <a:ext cx="1584325" cy="863600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9"/>
          <p:cNvSpPr>
            <a:spLocks noChangeArrowheads="1"/>
          </p:cNvSpPr>
          <p:nvPr/>
        </p:nvSpPr>
        <p:spPr bwMode="auto">
          <a:xfrm>
            <a:off x="2060922" y="6092825"/>
            <a:ext cx="4959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/>
              <a:t>Milano, </a:t>
            </a:r>
            <a:r>
              <a:rPr lang="it-IT" altLang="it-IT" sz="1800" b="0" dirty="0"/>
              <a:t>4</a:t>
            </a:r>
            <a:r>
              <a:rPr lang="it-IT" altLang="it-IT" sz="1800" b="0" dirty="0" smtClean="0"/>
              <a:t> </a:t>
            </a:r>
            <a:r>
              <a:rPr lang="it-IT" altLang="it-IT" sz="1800" b="0" dirty="0" smtClean="0"/>
              <a:t>Settembre 2017</a:t>
            </a:r>
            <a:endParaRPr lang="it-IT" altLang="it-IT" sz="1800" b="0" dirty="0"/>
          </a:p>
          <a:p>
            <a:pPr algn="ctr">
              <a:buFontTx/>
              <a:buNone/>
            </a:pPr>
            <a:endParaRPr lang="it-IT" altLang="it-IT" sz="1800" b="0" dirty="0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10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5"/>
          <p:cNvSpPr txBox="1">
            <a:spLocks noChangeArrowheads="1"/>
          </p:cNvSpPr>
          <p:nvPr/>
        </p:nvSpPr>
        <p:spPr bwMode="auto">
          <a:xfrm>
            <a:off x="755576" y="764704"/>
            <a:ext cx="7777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EMITTENTI NUOVE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nel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periodo Gennaio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2016 – Luglio 2017</a:t>
            </a:r>
          </a:p>
        </p:txBody>
      </p:sp>
      <p:sp>
        <p:nvSpPr>
          <p:cNvPr id="3075" name="Text Box 5"/>
          <p:cNvSpPr txBox="1">
            <a:spLocks noChangeArrowheads="1"/>
          </p:cNvSpPr>
          <p:nvPr/>
        </p:nvSpPr>
        <p:spPr bwMode="auto">
          <a:xfrm>
            <a:off x="755079" y="3717032"/>
            <a:ext cx="777736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EMITTENTI CHIUSE nel periodo Gennaio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2016 </a:t>
            </a:r>
            <a:r>
              <a:rPr lang="it-IT" altLang="it-IT" sz="1800" dirty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Luglio 2017</a:t>
            </a:r>
            <a:endParaRPr lang="it-IT" altLang="it-IT" sz="1800" dirty="0"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417183"/>
              </p:ext>
            </p:extLst>
          </p:nvPr>
        </p:nvGraphicFramePr>
        <p:xfrm>
          <a:off x="395609" y="4365104"/>
          <a:ext cx="8496300" cy="6904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664093"/>
                <a:gridCol w="2525374"/>
                <a:gridCol w="3306833"/>
              </a:tblGrid>
              <a:tr h="36612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EMITTENTE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CONCESSIONARIA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NOTE</a:t>
                      </a:r>
                      <a:endParaRPr lang="en-US" sz="1400" dirty="0"/>
                    </a:p>
                  </a:txBody>
                  <a:tcPr marT="45766" marB="45766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43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ARCUS 2015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3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ARCUS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Chiuso da Dicembre 2016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67963"/>
              </p:ext>
            </p:extLst>
          </p:nvPr>
        </p:nvGraphicFramePr>
        <p:xfrm>
          <a:off x="395609" y="1412776"/>
          <a:ext cx="8496300" cy="69045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664093"/>
                <a:gridCol w="2525374"/>
                <a:gridCol w="3306833"/>
              </a:tblGrid>
              <a:tr h="366127"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EMITTENTE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 smtClean="0"/>
                        <a:t>CONCESSIONARIA</a:t>
                      </a:r>
                      <a:endParaRPr lang="en-US" sz="1400" dirty="0"/>
                    </a:p>
                  </a:txBody>
                  <a:tcPr marT="45766" marB="45766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NOTE</a:t>
                      </a:r>
                      <a:endParaRPr lang="en-US" sz="1400" dirty="0"/>
                    </a:p>
                  </a:txBody>
                  <a:tcPr marT="45766" marB="45766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32432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RDS SPECIAL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34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RDS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spcAft>
                          <a:spcPts val="0"/>
                        </a:spcAft>
                        <a:defRPr/>
                      </a:pPr>
                      <a:r>
                        <a:rPr lang="it-IT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Nuova da Gennaio 2017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9049" marR="19049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307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ella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0160398"/>
              </p:ext>
            </p:extLst>
          </p:nvPr>
        </p:nvGraphicFramePr>
        <p:xfrm>
          <a:off x="467544" y="977514"/>
          <a:ext cx="8496943" cy="5076015"/>
        </p:xfrm>
        <a:graphic>
          <a:graphicData uri="http://schemas.openxmlformats.org/drawingml/2006/table">
            <a:tbl>
              <a:tblPr firstRow="1" bandRow="1"/>
              <a:tblGrid>
                <a:gridCol w="1197599"/>
                <a:gridCol w="1108915"/>
                <a:gridCol w="884347"/>
                <a:gridCol w="884347"/>
                <a:gridCol w="884347"/>
                <a:gridCol w="884347"/>
                <a:gridCol w="884347"/>
                <a:gridCol w="884347"/>
                <a:gridCol w="884347"/>
              </a:tblGrid>
              <a:tr h="1045311"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\</a:t>
                      </a:r>
                    </a:p>
                    <a:p>
                      <a:pPr algn="ctr" fontAlgn="ctr"/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 Fatturato</a:t>
                      </a:r>
                    </a:p>
                    <a:p>
                      <a:pPr algn="ctr" fontAlgn="ctr"/>
                      <a:endParaRPr kumimoji="0" lang="it-IT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24.262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29.307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25.689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31.430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32.163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192.327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25.755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29.638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26.617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31.781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30.602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30.426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194.048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24.825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29.728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27.509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36.475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33.335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28.882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200.730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fontAlgn="ctr"/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Avvisi</a:t>
                      </a:r>
                      <a:endParaRPr kumimoji="0" lang="it-IT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104.980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125.806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111.407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132.407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137.988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135.152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836.225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119.850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131.963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122.481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134.382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136.437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150.562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885.236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118.320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142.264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125.220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170.745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155.920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145.716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957.187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</a:t>
                      </a:r>
                      <a:endParaRPr lang="it-IT" sz="1600" b="1" i="1" u="sng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13648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Totale Fatturato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migliaia di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e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ttangolo 3"/>
          <p:cNvSpPr/>
          <p:nvPr/>
        </p:nvSpPr>
        <p:spPr bwMode="auto">
          <a:xfrm>
            <a:off x="7177735" y="851225"/>
            <a:ext cx="900000" cy="5328592"/>
          </a:xfrm>
          <a:prstGeom prst="rect">
            <a:avLst/>
          </a:prstGeom>
          <a:noFill/>
          <a:ln w="34925">
            <a:solidFill>
              <a:srgbClr val="C0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0" y="27296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Tipologie di Fatturato</a:t>
            </a:r>
            <a:r>
              <a:rPr lang="it-IT" altLang="it-IT" sz="1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migliaia di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euro)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7909050"/>
              </p:ext>
            </p:extLst>
          </p:nvPr>
        </p:nvGraphicFramePr>
        <p:xfrm>
          <a:off x="395533" y="949553"/>
          <a:ext cx="8352928" cy="5076015"/>
        </p:xfrm>
        <a:graphic>
          <a:graphicData uri="http://schemas.openxmlformats.org/drawingml/2006/table">
            <a:tbl>
              <a:tblPr firstRow="1" bandRow="1"/>
              <a:tblGrid>
                <a:gridCol w="1084212"/>
                <a:gridCol w="1123192"/>
                <a:gridCol w="877932"/>
                <a:gridCol w="877932"/>
                <a:gridCol w="877932"/>
                <a:gridCol w="877932"/>
                <a:gridCol w="877932"/>
                <a:gridCol w="877932"/>
                <a:gridCol w="877932"/>
              </a:tblGrid>
              <a:tr h="1045311">
                <a:tc>
                  <a:txBody>
                    <a:bodyPr/>
                    <a:lstStyle/>
                    <a:p>
                      <a:pPr algn="ctr" fontAlgn="ctr"/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</a:t>
                      </a:r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\</a:t>
                      </a:r>
                    </a:p>
                    <a:p>
                      <a:pPr algn="ctr" fontAlgn="ctr"/>
                      <a:r>
                        <a:rPr lang="it-IT" sz="16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lang="it-IT" sz="16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Febbraio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Marzo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Aprile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Maggio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Giugno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Luglio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</a:t>
                      </a: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it-IT" sz="1600" b="1" i="0" u="none" strike="noStrike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4" marR="9524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0" u="none" strike="noStrike" kern="1200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22.949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27.294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29.851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27.560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179.298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23.821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27.212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24.091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28.466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27.828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28.031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177.596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23.252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27.728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25.477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33.143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29.485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26.266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184.150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rowSpan="6">
                  <a:txBody>
                    <a:bodyPr/>
                    <a:lstStyle/>
                    <a:p>
                      <a:pPr algn="ctr" fontAlgn="ctr"/>
                      <a:r>
                        <a:rPr kumimoji="0" lang="it-IT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Fatturato </a:t>
                      </a:r>
                      <a:r>
                        <a:rPr kumimoji="0" lang="it-IT" sz="16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extra-tabellare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1.313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2.013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1.868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2.462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2.055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13.029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1.934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3.315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2.395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16.452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1.573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3.332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3.850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2.616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16.580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35892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-18,7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-17,6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sng" strike="noStrike" dirty="0">
                          <a:solidFill>
                            <a:srgbClr val="0033CC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 bwMode="auto">
          <a:xfrm>
            <a:off x="6984368" y="801636"/>
            <a:ext cx="900000" cy="5328592"/>
          </a:xfrm>
          <a:prstGeom prst="rect">
            <a:avLst/>
          </a:prstGeom>
          <a:noFill/>
          <a:ln w="34925">
            <a:solidFill>
              <a:srgbClr val="C00000"/>
            </a:solidFill>
            <a:round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Numero di Avvisi Nazionale</a:t>
            </a:r>
            <a:endParaRPr lang="it-IT" altLang="it-IT" sz="18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Tabell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5332263"/>
              </p:ext>
            </p:extLst>
          </p:nvPr>
        </p:nvGraphicFramePr>
        <p:xfrm>
          <a:off x="143509" y="836712"/>
          <a:ext cx="8856983" cy="5723220"/>
        </p:xfrm>
        <a:graphic>
          <a:graphicData uri="http://schemas.openxmlformats.org/drawingml/2006/table">
            <a:tbl>
              <a:tblPr/>
              <a:tblGrid>
                <a:gridCol w="1728193"/>
                <a:gridCol w="1224136"/>
                <a:gridCol w="1152128"/>
                <a:gridCol w="1152128"/>
                <a:gridCol w="1224136"/>
                <a:gridCol w="1224136"/>
                <a:gridCol w="1152126"/>
              </a:tblGrid>
              <a:tr h="513952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Emittenti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15"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15" </a:t>
                      </a:r>
                      <a:endParaRPr lang="it-IT" sz="1500" b="1" i="0" u="none" strike="noStrike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20"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 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25" e 30" Avvisi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 30</a:t>
                      </a:r>
                      <a:r>
                        <a:rPr lang="it-IT" sz="1500" b="1" i="0" u="none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 </a:t>
                      </a:r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it-IT" sz="1500" b="1" i="0" u="none" strike="noStrike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 </a:t>
                      </a:r>
                      <a:endParaRPr lang="it-IT" sz="1500" b="1" i="0" u="none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</a:tr>
              <a:tr h="38933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feb-17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118.320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1.129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17.135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72.091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-54,6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-66,6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142.264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5.066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28.469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23.367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83.486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7,8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apr-17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125.220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5.774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27.651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22.691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66.737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47,2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mag-17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170.745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4.780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42.489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30.249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91.219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r>
                        <a:rPr lang="it-IT" sz="1600" b="0" i="1" u="none" strike="noStrike" kern="1200" baseline="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-2,8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giu-17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155.920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9.609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35.627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84.706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2.099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14,3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76,9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-7,6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lug-17</a:t>
                      </a:r>
                      <a:endParaRPr lang="it-IT" sz="1600" b="0" i="1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145.716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5.335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43.905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23.767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600" b="0" i="1" u="none" strike="noStrike" kern="1200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kern="1200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kern="1200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-3,2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0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8135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</a:t>
                      </a:r>
                      <a:r>
                        <a:rPr lang="it-IT" sz="1600" b="1" i="1" u="none" strike="noStrike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600" b="1" i="1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Luglio 2017</a:t>
                      </a:r>
                      <a:endParaRPr lang="it-IT" sz="1600" b="1" i="1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957.187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32.523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225.521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156.385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531.357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11.401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5150"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0" i="1" u="none" strike="noStrike" dirty="0" err="1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600" b="0" i="1" u="none" strike="noStrike" dirty="0" smtClean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% sul 2016</a:t>
                      </a:r>
                      <a:endParaRPr lang="it-IT" sz="1600" b="0" i="1" u="none" strike="noStrike" dirty="0">
                        <a:solidFill>
                          <a:srgbClr val="0099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8,1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27,6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20,9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8,6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600" b="1" i="1" u="none" strike="noStrike" dirty="0">
                          <a:solidFill>
                            <a:srgbClr val="0099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ttangolo 3"/>
          <p:cNvSpPr/>
          <p:nvPr/>
        </p:nvSpPr>
        <p:spPr bwMode="auto">
          <a:xfrm>
            <a:off x="72504" y="4932354"/>
            <a:ext cx="9000000" cy="709200"/>
          </a:xfrm>
          <a:prstGeom prst="rect">
            <a:avLst/>
          </a:prstGeom>
          <a:noFill/>
          <a:ln w="28575">
            <a:solidFill>
              <a:srgbClr val="C00000"/>
            </a:solidFill>
            <a:round/>
            <a:headEnd/>
            <a:tailEnd/>
          </a:ln>
        </p:spPr>
        <p:txBody>
          <a:bodyPr rtlCol="0" anchor="ctr">
            <a:spAutoFit/>
          </a:bodyPr>
          <a:lstStyle/>
          <a:p>
            <a:pPr algn="ctr"/>
            <a:endParaRPr lang="it-IT"/>
          </a:p>
        </p:txBody>
      </p:sp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0" y="4445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Peso % delle diverse tipologie di avvisi, sulla base della durata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 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56817" y="1084171"/>
            <a:ext cx="9021305" cy="5081133"/>
            <a:chOff x="-56817" y="1084171"/>
            <a:chExt cx="9021305" cy="5081133"/>
          </a:xfrm>
        </p:grpSpPr>
        <p:sp>
          <p:nvSpPr>
            <p:cNvPr id="27" name="CasellaDiTesto 26"/>
            <p:cNvSpPr txBox="1"/>
            <p:nvPr/>
          </p:nvSpPr>
          <p:spPr>
            <a:xfrm>
              <a:off x="-56817" y="1566915"/>
              <a:ext cx="683568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Numero secondi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CasellaDiTesto 29"/>
            <p:cNvSpPr txBox="1"/>
            <p:nvPr/>
          </p:nvSpPr>
          <p:spPr>
            <a:xfrm>
              <a:off x="6948611" y="1660215"/>
              <a:ext cx="887965" cy="261610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b="0"/>
              </a:lvl1pPr>
            </a:lstStyle>
            <a:p>
              <a:r>
                <a:rPr lang="it-IT" dirty="0" smtClean="0"/>
                <a:t>21.420.577</a:t>
              </a:r>
              <a:endParaRPr lang="it-IT" dirty="0"/>
            </a:p>
          </p:txBody>
        </p:sp>
        <p:sp>
          <p:nvSpPr>
            <p:cNvPr id="32" name="CasellaDiTesto 31"/>
            <p:cNvSpPr txBox="1"/>
            <p:nvPr/>
          </p:nvSpPr>
          <p:spPr>
            <a:xfrm>
              <a:off x="6908270" y="1084171"/>
              <a:ext cx="940331" cy="430887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Progressivo</a:t>
              </a:r>
              <a:b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595410" y="1665345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2.954.307</a:t>
              </a:r>
              <a:endParaRPr lang="it-IT" b="0" dirty="0"/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648771" y="1112747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FEB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7980243" y="1664328"/>
              <a:ext cx="882107" cy="261610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>
              <a:defPPr>
                <a:defRPr lang="it-IT"/>
              </a:defPPr>
              <a:lvl1pPr algn="ctr">
                <a:defRPr b="0"/>
              </a:lvl1pPr>
            </a:lstStyle>
            <a:p>
              <a:r>
                <a:rPr lang="it-IT" dirty="0" smtClean="0"/>
                <a:t>23.159.916</a:t>
              </a:r>
              <a:endParaRPr lang="it-IT" dirty="0"/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7934725" y="1084171"/>
              <a:ext cx="940331" cy="430887"/>
            </a:xfrm>
            <a:prstGeom prst="rect">
              <a:avLst/>
            </a:prstGeom>
            <a:solidFill>
              <a:schemeClr val="bg1">
                <a:lumMod val="95000"/>
                <a:alpha val="8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 anchor="ctr" anchorCtr="0">
              <a:sp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Progressivo</a:t>
              </a:r>
              <a:b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1496122" y="1658954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3.513.678</a:t>
              </a:r>
              <a:endParaRPr lang="it-IT" b="0" dirty="0"/>
            </a:p>
          </p:txBody>
        </p:sp>
        <p:sp>
          <p:nvSpPr>
            <p:cNvPr id="20" name="CasellaDiTesto 19"/>
            <p:cNvSpPr txBox="1"/>
            <p:nvPr/>
          </p:nvSpPr>
          <p:spPr>
            <a:xfrm>
              <a:off x="1549483" y="1112747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MAR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CasellaDiTesto 21"/>
            <p:cNvSpPr txBox="1"/>
            <p:nvPr/>
          </p:nvSpPr>
          <p:spPr>
            <a:xfrm>
              <a:off x="2388107" y="1657087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3.014.361</a:t>
              </a:r>
              <a:endParaRPr lang="it-IT" b="0" dirty="0"/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2441468" y="1110880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APR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CasellaDiTesto 24"/>
            <p:cNvSpPr txBox="1"/>
            <p:nvPr/>
          </p:nvSpPr>
          <p:spPr>
            <a:xfrm>
              <a:off x="3285334" y="1645866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4.096.355</a:t>
              </a:r>
              <a:endParaRPr lang="it-IT" b="0" dirty="0"/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3338695" y="1099659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MAG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" name="CasellaDiTesto 23"/>
            <p:cNvSpPr txBox="1"/>
            <p:nvPr/>
          </p:nvSpPr>
          <p:spPr>
            <a:xfrm>
              <a:off x="4177319" y="1650349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3.713.922</a:t>
              </a:r>
              <a:endParaRPr lang="it-IT" b="0" dirty="0"/>
            </a:p>
          </p:txBody>
        </p:sp>
        <p:sp>
          <p:nvSpPr>
            <p:cNvPr id="28" name="CasellaDiTesto 27"/>
            <p:cNvSpPr txBox="1"/>
            <p:nvPr/>
          </p:nvSpPr>
          <p:spPr>
            <a:xfrm>
              <a:off x="4230680" y="1104142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GIU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CasellaDiTesto 30"/>
            <p:cNvSpPr txBox="1"/>
            <p:nvPr/>
          </p:nvSpPr>
          <p:spPr>
            <a:xfrm>
              <a:off x="5109645" y="1654832"/>
              <a:ext cx="803810" cy="26161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it-IT" b="0" dirty="0" smtClean="0"/>
                <a:t>3.366.837</a:t>
              </a:r>
              <a:endParaRPr lang="it-IT" b="0" dirty="0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5163006" y="1108625"/>
              <a:ext cx="697089" cy="360040"/>
            </a:xfrm>
            <a:prstGeom prst="rect">
              <a:avLst/>
            </a:prstGeom>
            <a:solidFill>
              <a:srgbClr val="C00000">
                <a:alpha val="10000"/>
              </a:srgbClr>
            </a:solidFill>
            <a:ln>
              <a:solidFill>
                <a:schemeClr val="bg1">
                  <a:lumMod val="65000"/>
                </a:schemeClr>
              </a:solidFill>
            </a:ln>
          </p:spPr>
          <p:txBody>
            <a:bodyPr wrap="square" tIns="72000" rtlCol="0" anchor="ctr" anchorCtr="0">
              <a:noAutofit/>
            </a:bodyPr>
            <a:lstStyle/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LUG</a:t>
              </a:r>
            </a:p>
            <a:p>
              <a:pPr algn="ctr"/>
              <a:r>
                <a:rPr lang="it-IT" b="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  <a:endParaRPr lang="it-IT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34" name="Grafico 3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8179108"/>
                </p:ext>
              </p:extLst>
            </p:nvPr>
          </p:nvGraphicFramePr>
          <p:xfrm>
            <a:off x="290229" y="2209901"/>
            <a:ext cx="8674259" cy="395540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21858679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2700" y="-2228"/>
            <a:ext cx="91440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Fatturato Totale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Trend mensile Gennaio 2007 – Luglio 2017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altLang="it-IT" sz="16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6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po 4"/>
          <p:cNvGrpSpPr/>
          <p:nvPr/>
        </p:nvGrpSpPr>
        <p:grpSpPr>
          <a:xfrm>
            <a:off x="107504" y="1330240"/>
            <a:ext cx="9133579" cy="5146570"/>
            <a:chOff x="107504" y="1330240"/>
            <a:chExt cx="9133579" cy="5146570"/>
          </a:xfrm>
        </p:grpSpPr>
        <p:grpSp>
          <p:nvGrpSpPr>
            <p:cNvPr id="4" name="Gruppo 3"/>
            <p:cNvGrpSpPr/>
            <p:nvPr/>
          </p:nvGrpSpPr>
          <p:grpSpPr>
            <a:xfrm>
              <a:off x="107504" y="1330240"/>
              <a:ext cx="9133579" cy="4833194"/>
              <a:chOff x="107504" y="1330240"/>
              <a:chExt cx="9133579" cy="4833194"/>
            </a:xfrm>
          </p:grpSpPr>
          <p:sp>
            <p:nvSpPr>
              <p:cNvPr id="19" name="Rettangolo 18"/>
              <p:cNvSpPr/>
              <p:nvPr/>
            </p:nvSpPr>
            <p:spPr bwMode="auto">
              <a:xfrm>
                <a:off x="5484986" y="1650675"/>
                <a:ext cx="774000" cy="38088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0" name="Rettangolo 19"/>
              <p:cNvSpPr/>
              <p:nvPr/>
            </p:nvSpPr>
            <p:spPr bwMode="auto">
              <a:xfrm>
                <a:off x="2344150" y="1653850"/>
                <a:ext cx="774000" cy="38088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23" name="Rettangolo 22"/>
              <p:cNvSpPr/>
              <p:nvPr/>
            </p:nvSpPr>
            <p:spPr bwMode="auto">
              <a:xfrm>
                <a:off x="764213" y="1649120"/>
                <a:ext cx="792000" cy="38088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7" name="Rettangolo 26"/>
              <p:cNvSpPr/>
              <p:nvPr/>
            </p:nvSpPr>
            <p:spPr bwMode="auto">
              <a:xfrm>
                <a:off x="3912880" y="1653852"/>
                <a:ext cx="774000" cy="38088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565956" y="1330240"/>
                <a:ext cx="792163" cy="2597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2364188" y="1336772"/>
                <a:ext cx="792162" cy="2597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</a:p>
            </p:txBody>
          </p:sp>
          <p:sp>
            <p:nvSpPr>
              <p:cNvPr id="31" name="CasellaDiTesto 30"/>
              <p:cNvSpPr txBox="1"/>
              <p:nvPr/>
            </p:nvSpPr>
            <p:spPr>
              <a:xfrm>
                <a:off x="3159731" y="1336772"/>
                <a:ext cx="792163" cy="2597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2" name="CasellaDiTesto 31"/>
              <p:cNvSpPr txBox="1"/>
              <p:nvPr/>
            </p:nvSpPr>
            <p:spPr>
              <a:xfrm>
                <a:off x="3974409" y="1336772"/>
                <a:ext cx="749622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</a:p>
            </p:txBody>
          </p:sp>
          <p:sp>
            <p:nvSpPr>
              <p:cNvPr id="33" name="CasellaDiTesto 32"/>
              <p:cNvSpPr txBox="1"/>
              <p:nvPr/>
            </p:nvSpPr>
            <p:spPr>
              <a:xfrm>
                <a:off x="4774639" y="1336772"/>
                <a:ext cx="749622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5559181" y="1342599"/>
                <a:ext cx="749622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62626" y="1330240"/>
                <a:ext cx="792163" cy="259788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6393323" y="1336772"/>
                <a:ext cx="681480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ttangolo 17"/>
              <p:cNvSpPr/>
              <p:nvPr/>
            </p:nvSpPr>
            <p:spPr bwMode="auto">
              <a:xfrm>
                <a:off x="7051794" y="1653346"/>
                <a:ext cx="774000" cy="38088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1" name="CasellaDiTesto 20"/>
              <p:cNvSpPr txBox="1"/>
              <p:nvPr/>
            </p:nvSpPr>
            <p:spPr>
              <a:xfrm>
                <a:off x="7176856" y="1336772"/>
                <a:ext cx="749622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5" name="CasellaDiTesto 24"/>
              <p:cNvSpPr txBox="1"/>
              <p:nvPr/>
            </p:nvSpPr>
            <p:spPr>
              <a:xfrm>
                <a:off x="8073745" y="1336772"/>
                <a:ext cx="497662" cy="259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22" name="Grafico 2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60840136"/>
                  </p:ext>
                </p:extLst>
              </p:nvPr>
            </p:nvGraphicFramePr>
            <p:xfrm>
              <a:off x="107504" y="1588940"/>
              <a:ext cx="9133579" cy="457449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28" name="Rettangolo 27"/>
              <p:cNvSpPr/>
              <p:nvPr/>
            </p:nvSpPr>
            <p:spPr bwMode="auto">
              <a:xfrm>
                <a:off x="8626737" y="1645563"/>
                <a:ext cx="385200" cy="38124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8612164" y="1337709"/>
                <a:ext cx="497662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</p:grpSp>
        <p:graphicFrame>
          <p:nvGraphicFramePr>
            <p:cNvPr id="26" name="Grafico 25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534080669"/>
                </p:ext>
              </p:extLst>
            </p:nvPr>
          </p:nvGraphicFramePr>
          <p:xfrm>
            <a:off x="107504" y="1484784"/>
            <a:ext cx="9002322" cy="49920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0" y="0"/>
            <a:ext cx="9144000" cy="115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Fatturato Totale </a:t>
            </a: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Media mobile Gennaio 2007 – Luglio 2017</a:t>
            </a:r>
            <a:endParaRPr lang="it-IT" altLang="it-IT" sz="1800" b="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6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6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euro)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52966" y="1309595"/>
            <a:ext cx="9201471" cy="4928425"/>
            <a:chOff x="-52966" y="1309595"/>
            <a:chExt cx="9201471" cy="4928425"/>
          </a:xfrm>
        </p:grpSpPr>
        <p:sp>
          <p:nvSpPr>
            <p:cNvPr id="22" name="Rettangolo 21"/>
            <p:cNvSpPr/>
            <p:nvPr/>
          </p:nvSpPr>
          <p:spPr bwMode="auto">
            <a:xfrm>
              <a:off x="5915445" y="1621074"/>
              <a:ext cx="943200" cy="3747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43" name="CasellaDiTesto 42"/>
            <p:cNvSpPr txBox="1"/>
            <p:nvPr/>
          </p:nvSpPr>
          <p:spPr>
            <a:xfrm>
              <a:off x="746013" y="1309595"/>
              <a:ext cx="792163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</a:p>
          </p:txBody>
        </p:sp>
        <p:sp>
          <p:nvSpPr>
            <p:cNvPr id="44" name="CasellaDiTesto 43"/>
            <p:cNvSpPr txBox="1"/>
            <p:nvPr/>
          </p:nvSpPr>
          <p:spPr>
            <a:xfrm>
              <a:off x="1656678" y="1309595"/>
              <a:ext cx="792162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5" name="CasellaDiTesto 44"/>
            <p:cNvSpPr txBox="1"/>
            <p:nvPr/>
          </p:nvSpPr>
          <p:spPr>
            <a:xfrm>
              <a:off x="2531962" y="1309595"/>
              <a:ext cx="792163" cy="28777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379405" y="1331820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4247220" y="1341345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5160705" y="1335648"/>
              <a:ext cx="848548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" name="Rettangolo 18"/>
            <p:cNvSpPr/>
            <p:nvPr/>
          </p:nvSpPr>
          <p:spPr bwMode="auto">
            <a:xfrm>
              <a:off x="7660110" y="1623677"/>
              <a:ext cx="943200" cy="37476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5" name="Rettangolo 34"/>
            <p:cNvSpPr/>
            <p:nvPr/>
          </p:nvSpPr>
          <p:spPr bwMode="auto">
            <a:xfrm>
              <a:off x="674418" y="1629914"/>
              <a:ext cx="943200" cy="374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0" name="Rettangolo 19"/>
            <p:cNvSpPr/>
            <p:nvPr/>
          </p:nvSpPr>
          <p:spPr bwMode="auto">
            <a:xfrm>
              <a:off x="2421154" y="1623078"/>
              <a:ext cx="943200" cy="37440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21" name="Rettangolo 20"/>
            <p:cNvSpPr/>
            <p:nvPr/>
          </p:nvSpPr>
          <p:spPr bwMode="auto">
            <a:xfrm>
              <a:off x="4168031" y="1629441"/>
              <a:ext cx="943200" cy="37368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graphicFrame>
          <p:nvGraphicFramePr>
            <p:cNvPr id="24" name="Grafico 23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01706874"/>
                </p:ext>
              </p:extLst>
            </p:nvPr>
          </p:nvGraphicFramePr>
          <p:xfrm>
            <a:off x="-52966" y="1647405"/>
            <a:ext cx="8852059" cy="446818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49" name="CasellaDiTesto 48"/>
            <p:cNvSpPr txBox="1"/>
            <p:nvPr/>
          </p:nvSpPr>
          <p:spPr>
            <a:xfrm>
              <a:off x="6026916" y="1335648"/>
              <a:ext cx="72409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CasellaDiTesto 15"/>
            <p:cNvSpPr txBox="1"/>
            <p:nvPr/>
          </p:nvSpPr>
          <p:spPr>
            <a:xfrm>
              <a:off x="6952122" y="1337820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CasellaDiTesto 22"/>
            <p:cNvSpPr txBox="1"/>
            <p:nvPr/>
          </p:nvSpPr>
          <p:spPr>
            <a:xfrm>
              <a:off x="7845570" y="1336779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CasellaDiTesto 25"/>
            <p:cNvSpPr txBox="1"/>
            <p:nvPr/>
          </p:nvSpPr>
          <p:spPr>
            <a:xfrm>
              <a:off x="8457816" y="1338171"/>
              <a:ext cx="596210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graphicFrame>
          <p:nvGraphicFramePr>
            <p:cNvPr id="25" name="Grafico 2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07240361"/>
                </p:ext>
              </p:extLst>
            </p:nvPr>
          </p:nvGraphicFramePr>
          <p:xfrm>
            <a:off x="13383" y="1484784"/>
            <a:ext cx="9135122" cy="475323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133600"/>
            <a:ext cx="7772400" cy="1152525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it-IT" altLang="it-IT" i="1" dirty="0" smtClean="0">
                <a:solidFill>
                  <a:schemeClr val="bg1">
                    <a:lumMod val="50000"/>
                  </a:schemeClr>
                </a:solidFill>
              </a:rPr>
              <a:t>FINE</a:t>
            </a:r>
          </a:p>
          <a:p>
            <a:pPr algn="ctr" eaLnBrk="1" hangingPunct="1">
              <a:buFontTx/>
              <a:buNone/>
            </a:pPr>
            <a:r>
              <a:rPr lang="it-IT" altLang="it-IT" i="1" dirty="0" smtClean="0">
                <a:solidFill>
                  <a:schemeClr val="bg1">
                    <a:lumMod val="50000"/>
                  </a:schemeClr>
                </a:solidFill>
              </a:rPr>
              <a:t>PRESENTAZIONE</a:t>
            </a:r>
          </a:p>
        </p:txBody>
      </p:sp>
      <p:pic>
        <p:nvPicPr>
          <p:cNvPr id="232452" name="Picture 4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77" t="14470" r="74382" b="72942"/>
          <a:stretch>
            <a:fillRect/>
          </a:stretch>
        </p:blipFill>
        <p:spPr bwMode="auto">
          <a:xfrm>
            <a:off x="6443663" y="660400"/>
            <a:ext cx="1668462" cy="1249363"/>
          </a:xfr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24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7" t="34375" r="44858" b="30972"/>
          <a:stretch>
            <a:fillRect/>
          </a:stretch>
        </p:blipFill>
        <p:spPr bwMode="auto">
          <a:xfrm>
            <a:off x="395288" y="3357563"/>
            <a:ext cx="4392612" cy="2376487"/>
          </a:xfrm>
          <a:prstGeom prst="rect">
            <a:avLst/>
          </a:prstGeom>
          <a:noFill/>
          <a:ln w="19050">
            <a:solidFill>
              <a:schemeClr val="bg1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2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32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8" presetClass="entr" presetSubtype="0" accel="5000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32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27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0" fill="hold"/>
                                        <p:tgtEl>
                                          <p:spTgt spid="2324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Default Design 7">
    <a:dk1>
      <a:srgbClr val="000000"/>
    </a:dk1>
    <a:lt1>
      <a:srgbClr val="FFFFFF"/>
    </a:lt1>
    <a:dk2>
      <a:srgbClr val="000000"/>
    </a:dk2>
    <a:lt2>
      <a:srgbClr val="808080"/>
    </a:lt2>
    <a:accent1>
      <a:srgbClr val="3399FF"/>
    </a:accent1>
    <a:accent2>
      <a:srgbClr val="99FFCC"/>
    </a:accent2>
    <a:accent3>
      <a:srgbClr val="FFFFFF"/>
    </a:accent3>
    <a:accent4>
      <a:srgbClr val="000000"/>
    </a:accent4>
    <a:accent5>
      <a:srgbClr val="ADCAFF"/>
    </a:accent5>
    <a:accent6>
      <a:srgbClr val="8AE7B9"/>
    </a:accent6>
    <a:hlink>
      <a:srgbClr val="CC00CC"/>
    </a:hlink>
    <a:folHlink>
      <a:srgbClr val="B2B2B2"/>
    </a:folHlink>
  </a:clrScheme>
  <a:fontScheme name="1_Default Design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18840</TotalTime>
  <Words>617</Words>
  <Application>Microsoft Office PowerPoint</Application>
  <PresentationFormat>Presentazione su schermo (4:3)</PresentationFormat>
  <Paragraphs>439</Paragraphs>
  <Slides>9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9</vt:i4>
      </vt:variant>
    </vt:vector>
  </HeadingPairs>
  <TitlesOfParts>
    <vt:vector size="14" baseType="lpstr">
      <vt:lpstr>SimSun</vt:lpstr>
      <vt:lpstr>Arial</vt:lpstr>
      <vt:lpstr>Verdana</vt:lpstr>
      <vt:lpstr>1_Default Design</vt:lpstr>
      <vt:lpstr>2_Default Design</vt:lpstr>
      <vt:lpstr> PRESENTAZIONE  DATI LUGLIO 2017 OSSERVATORIO FCP-ASSORADIO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Sacchi Matteo</cp:lastModifiedBy>
  <cp:revision>1816</cp:revision>
  <cp:lastPrinted>2017-08-31T16:11:00Z</cp:lastPrinted>
  <dcterms:created xsi:type="dcterms:W3CDTF">2006-03-29T09:09:15Z</dcterms:created>
  <dcterms:modified xsi:type="dcterms:W3CDTF">2017-09-01T10:11:03Z</dcterms:modified>
</cp:coreProperties>
</file>