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415" r:id="rId3"/>
    <p:sldId id="380" r:id="rId4"/>
    <p:sldId id="404" r:id="rId5"/>
    <p:sldId id="414" r:id="rId6"/>
    <p:sldId id="421" r:id="rId7"/>
    <p:sldId id="416" r:id="rId8"/>
    <p:sldId id="399" r:id="rId9"/>
    <p:sldId id="361" r:id="rId10"/>
    <p:sldId id="376" r:id="rId11"/>
    <p:sldId id="410" r:id="rId12"/>
    <p:sldId id="411" r:id="rId13"/>
    <p:sldId id="412" r:id="rId14"/>
    <p:sldId id="365" r:id="rId15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66FFCC"/>
    <a:srgbClr val="FFFF99"/>
    <a:srgbClr val="006600"/>
    <a:srgbClr val="FF3300"/>
    <a:srgbClr val="0000FF"/>
    <a:srgbClr val="CC0099"/>
    <a:srgbClr val="FF3399"/>
    <a:srgbClr val="FF99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434" autoAdjust="0"/>
  </p:normalViewPr>
  <p:slideViewPr>
    <p:cSldViewPr>
      <p:cViewPr varScale="1">
        <p:scale>
          <a:sx n="67" d="100"/>
          <a:sy n="67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7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7B4249A0-F225-4BCF-A9D7-A661D363261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805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728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9" y="4714875"/>
            <a:ext cx="5437187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DF792CDF-CBEA-45BA-96A2-22A10E3B03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009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506DF-C629-4ECD-8C79-CD92669BD74C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240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506DF-C629-4ECD-8C79-CD92669BD74C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240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506DF-C629-4ECD-8C79-CD92669BD74C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47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TextBox 4"/>
          <p:cNvSpPr txBox="1"/>
          <p:nvPr userDrawn="1"/>
        </p:nvSpPr>
        <p:spPr>
          <a:xfrm>
            <a:off x="177800" y="6283325"/>
            <a:ext cx="423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5377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6067287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751422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728348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752570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763865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383079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501130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5321232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0228789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3685428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25062323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177800" y="6283325"/>
            <a:ext cx="423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913" y="1673512"/>
            <a:ext cx="6405562" cy="1542455"/>
          </a:xfr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PRESENTAZIONE 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DATI LUGLIO 2017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OSSERVATORIO STAMPA - FCP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5876925"/>
            <a:ext cx="4959350" cy="6477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</a:pPr>
            <a:endParaRPr lang="it-IT" altLang="it-IT" sz="1800" dirty="0" smtClean="0"/>
          </a:p>
          <a:p>
            <a:pPr eaLnBrk="1" hangingPunct="1"/>
            <a:endParaRPr lang="it-IT" altLang="it-IT" sz="1800" smtClean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6571280" y="607040"/>
            <a:ext cx="1584325" cy="86360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1979613" y="6092825"/>
            <a:ext cx="4959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it-IT" altLang="it-IT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Milano, 12 settembre 2017</a:t>
            </a:r>
            <a:endParaRPr lang="it-IT" altLang="it-IT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7" name="Straight Connector 6"/>
          <p:cNvCxnSpPr>
            <a:cxnSpLocks noChangeShapeType="1"/>
          </p:cNvCxnSpPr>
          <p:nvPr/>
        </p:nvCxnSpPr>
        <p:spPr bwMode="auto">
          <a:xfrm>
            <a:off x="611188" y="3213100"/>
            <a:ext cx="7345362" cy="1444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802484"/>
              </p:ext>
            </p:extLst>
          </p:nvPr>
        </p:nvGraphicFramePr>
        <p:xfrm>
          <a:off x="611560" y="1052736"/>
          <a:ext cx="7920880" cy="12496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960440"/>
                <a:gridCol w="3960440"/>
              </a:tblGrid>
              <a:tr h="370840">
                <a:tc gridSpan="2"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 QUOTIDIANE NUOVE</a:t>
                      </a:r>
                    </a:p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 2016 –</a:t>
                      </a:r>
                      <a:r>
                        <a:rPr lang="it-IT" altLang="it-IT" sz="2000" baseline="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Luglio 2017</a:t>
                      </a:r>
                      <a:endParaRPr lang="it-IT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it-IT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308838"/>
              </p:ext>
            </p:extLst>
          </p:nvPr>
        </p:nvGraphicFramePr>
        <p:xfrm>
          <a:off x="611560" y="3284984"/>
          <a:ext cx="7920880" cy="12496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920880"/>
              </a:tblGrid>
              <a:tr h="370840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 QUOTIDIANE CHIUSE</a:t>
                      </a:r>
                    </a:p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 2016 – Luglio 2017</a:t>
                      </a:r>
                      <a:endParaRPr lang="it-IT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-</a:t>
                      </a:r>
                      <a:endParaRPr lang="it-IT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0616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" panose="020B06040202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it-IT" altLang="it-IT" sz="2000" i="1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622733"/>
              </p:ext>
            </p:extLst>
          </p:nvPr>
        </p:nvGraphicFramePr>
        <p:xfrm>
          <a:off x="359532" y="1484784"/>
          <a:ext cx="8424937" cy="2743248"/>
        </p:xfrm>
        <a:graphic>
          <a:graphicData uri="http://schemas.openxmlformats.org/drawingml/2006/table">
            <a:tbl>
              <a:tblPr/>
              <a:tblGrid>
                <a:gridCol w="2088233"/>
                <a:gridCol w="937943"/>
                <a:gridCol w="946563"/>
                <a:gridCol w="890440"/>
                <a:gridCol w="890440"/>
                <a:gridCol w="890440"/>
                <a:gridCol w="890440"/>
                <a:gridCol w="890438"/>
              </a:tblGrid>
              <a:tr h="769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lang="it-IT" sz="15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Marzo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Aprile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Maggio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Giugno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Luglio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Luglio </a:t>
                      </a:r>
                      <a:r>
                        <a:rPr lang="it-IT" sz="1500" b="1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7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44.959</a:t>
                      </a:r>
                      <a:endParaRPr lang="it-IT" sz="14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48.142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55.236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48.275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38.826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333.169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9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sng" strike="noStrike">
                          <a:effectLst/>
                          <a:latin typeface="Arial" panose="020B0604020202020204" pitchFamily="34" charset="0"/>
                        </a:rPr>
                        <a:t>-10,8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7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29.801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36.436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34.476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36.776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33.319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31.749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230.269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53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sng" strike="noStrike" dirty="0"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0" y="18202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(per 1.000) e Spazi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it-IT" altLang="it-IT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986596"/>
              </p:ext>
            </p:extLst>
          </p:nvPr>
        </p:nvGraphicFramePr>
        <p:xfrm>
          <a:off x="323528" y="1052736"/>
          <a:ext cx="8496945" cy="4350482"/>
        </p:xfrm>
        <a:graphic>
          <a:graphicData uri="http://schemas.openxmlformats.org/drawingml/2006/table">
            <a:tbl>
              <a:tblPr/>
              <a:tblGrid>
                <a:gridCol w="2235676"/>
                <a:gridCol w="894467"/>
                <a:gridCol w="894467"/>
                <a:gridCol w="894467"/>
                <a:gridCol w="894467"/>
                <a:gridCol w="894467"/>
                <a:gridCol w="894467"/>
                <a:gridCol w="894467"/>
              </a:tblGrid>
              <a:tr h="7295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 </a:t>
                      </a:r>
                      <a:r>
                        <a:rPr lang="it-IT" sz="1400" b="1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Com.Nazionale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17.714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26.539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19.499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25.243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22.631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13.330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138.853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Com.Nazionale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7.985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6.320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7.364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4.659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42.110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Com.Locale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14.077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16.901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16.451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17.630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15.854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14.241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108.013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Spazi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Com.Locale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22.083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25.858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25.740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26.974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25.432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24.723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171.418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 dirty="0"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asellaDiTesto 10"/>
          <p:cNvSpPr txBox="1">
            <a:spLocks noChangeArrowheads="1"/>
          </p:cNvSpPr>
          <p:nvPr/>
        </p:nvSpPr>
        <p:spPr bwMode="auto">
          <a:xfrm>
            <a:off x="7020272" y="6453336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</a:t>
            </a:r>
            <a:r>
              <a:rPr lang="it-IT" altLang="it-IT" sz="1100" dirty="0" smtClean="0">
                <a:latin typeface="Arial" charset="0"/>
              </a:rPr>
              <a:t>1 </a:t>
            </a:r>
            <a:r>
              <a:rPr lang="it-IT" altLang="it-IT" sz="1100" dirty="0">
                <a:latin typeface="Arial" charset="0"/>
              </a:rPr>
              <a:t>di 2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0" y="18202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(per 1.000) e Spazi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it-IT" altLang="it-IT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36489"/>
              </p:ext>
            </p:extLst>
          </p:nvPr>
        </p:nvGraphicFramePr>
        <p:xfrm>
          <a:off x="683567" y="626993"/>
          <a:ext cx="8208913" cy="5617661"/>
        </p:xfrm>
        <a:graphic>
          <a:graphicData uri="http://schemas.openxmlformats.org/drawingml/2006/table">
            <a:tbl>
              <a:tblPr/>
              <a:tblGrid>
                <a:gridCol w="2106712"/>
                <a:gridCol w="871743"/>
                <a:gridCol w="871743"/>
                <a:gridCol w="871743"/>
                <a:gridCol w="871743"/>
                <a:gridCol w="871743"/>
                <a:gridCol w="871743"/>
                <a:gridCol w="871743"/>
              </a:tblGrid>
              <a:tr h="694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Fatturato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4.085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32.228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1.023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6.636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46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6.021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40.885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7.733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46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2.381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2.589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1.435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13.190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CC66"/>
                          </a:solidFill>
                          <a:effectLst/>
                          <a:latin typeface="Arial" panose="020B0604020202020204" pitchFamily="34" charset="0"/>
                        </a:rPr>
                        <a:t>2.372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 dirty="0">
                          <a:effectLst/>
                          <a:latin typeface="Arial" panose="020B0604020202020204" pitchFamily="34" charset="0"/>
                        </a:rPr>
                        <a:t>-13,6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10"/>
          <p:cNvSpPr txBox="1">
            <a:spLocks noChangeArrowheads="1"/>
          </p:cNvSpPr>
          <p:nvPr/>
        </p:nvSpPr>
        <p:spPr bwMode="auto">
          <a:xfrm>
            <a:off x="7020272" y="6453336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2</a:t>
            </a:r>
            <a:r>
              <a:rPr lang="it-IT" altLang="it-IT" sz="1100" dirty="0" smtClean="0">
                <a:latin typeface="Arial" charset="0"/>
              </a:rPr>
              <a:t> </a:t>
            </a:r>
            <a:r>
              <a:rPr lang="it-IT" altLang="it-IT" sz="1100" dirty="0">
                <a:latin typeface="Arial" charset="0"/>
              </a:rPr>
              <a:t>di 2</a:t>
            </a:r>
          </a:p>
        </p:txBody>
      </p:sp>
    </p:spTree>
    <p:extLst>
      <p:ext uri="{BB962C8B-B14F-4D97-AF65-F5344CB8AC3E}">
        <p14:creationId xmlns:p14="http://schemas.microsoft.com/office/powerpoint/2010/main" val="258461879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0" y="44624"/>
            <a:ext cx="9144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Progressivo a Luglio 2017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 delta percentuale del fatturato su anno precedente</a:t>
            </a:r>
            <a:endParaRPr lang="it-IT" altLang="it-IT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53991"/>
              </p:ext>
            </p:extLst>
          </p:nvPr>
        </p:nvGraphicFramePr>
        <p:xfrm>
          <a:off x="143509" y="1722963"/>
          <a:ext cx="8856984" cy="3607035"/>
        </p:xfrm>
        <a:graphic>
          <a:graphicData uri="http://schemas.openxmlformats.org/drawingml/2006/table">
            <a:tbl>
              <a:tblPr/>
              <a:tblGrid>
                <a:gridCol w="1254738"/>
                <a:gridCol w="1437273"/>
                <a:gridCol w="1088408"/>
                <a:gridCol w="1224136"/>
                <a:gridCol w="204591"/>
                <a:gridCol w="1297204"/>
                <a:gridCol w="1090494"/>
                <a:gridCol w="1260140"/>
              </a:tblGrid>
              <a:tr h="69792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Netto</a:t>
                      </a:r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 m</a:t>
                      </a:r>
                      <a:r>
                        <a:rPr lang="it-IT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igliaia di euro)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% </a:t>
                      </a:r>
                      <a:r>
                        <a:rPr lang="it-IT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 anno precedente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% </a:t>
                      </a:r>
                      <a:r>
                        <a:rPr lang="it-IT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 anno precedente</a:t>
                      </a:r>
                      <a:endParaRPr lang="it-IT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333.169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230.269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it-IT" sz="16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-5,0</a:t>
                      </a:r>
                      <a:endParaRPr lang="it-IT" sz="16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138.853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41,7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-13,8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42.110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18,3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-12,2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108.013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32,4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-6,0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171.418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74,4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-2,5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32.228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9,7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-4,8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6.636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2,9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-3,4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40.885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12,3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-14,0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7.733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3,4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-13,8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0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13.190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4,0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-17,8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2.372</a:t>
                      </a:r>
                      <a:endParaRPr lang="it-IT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-13,6</a:t>
                      </a:r>
                      <a:endParaRPr lang="it-IT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01366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713"/>
              </p:ext>
            </p:extLst>
          </p:nvPr>
        </p:nvGraphicFramePr>
        <p:xfrm>
          <a:off x="611560" y="1124744"/>
          <a:ext cx="7920882" cy="1676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00400"/>
                <a:gridCol w="4320482"/>
              </a:tblGrid>
              <a:tr h="370840">
                <a:tc gridSpan="2"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 PERIODICHE NUOVE</a:t>
                      </a:r>
                    </a:p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 2016 – Luglio 2017</a:t>
                      </a:r>
                      <a:endParaRPr lang="it-IT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 Zafferano (</a:t>
                      </a:r>
                      <a:r>
                        <a:rPr lang="it-IT" alt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alt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2017)</a:t>
                      </a:r>
                    </a:p>
                    <a:p>
                      <a:r>
                        <a:rPr lang="it-IT" alt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Icon</a:t>
                      </a:r>
                      <a:r>
                        <a:rPr lang="it-IT" alt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Design (Mar. 2016)</a:t>
                      </a:r>
                    </a:p>
                    <a:p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Spy (</a:t>
                      </a:r>
                      <a:r>
                        <a:rPr 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2017)</a:t>
                      </a:r>
                      <a:endParaRPr lang="it-IT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alt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Cucina (E)</a:t>
                      </a:r>
                    </a:p>
                    <a:p>
                      <a:r>
                        <a:rPr lang="it-IT" alt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Arredamento Design (T1)</a:t>
                      </a:r>
                    </a:p>
                    <a:p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Familiari (H)</a:t>
                      </a:r>
                      <a:endParaRPr lang="it-IT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852765"/>
              </p:ext>
            </p:extLst>
          </p:nvPr>
        </p:nvGraphicFramePr>
        <p:xfrm>
          <a:off x="611562" y="3429000"/>
          <a:ext cx="7920880" cy="1676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72407"/>
                <a:gridCol w="4248473"/>
              </a:tblGrid>
              <a:tr h="370840">
                <a:tc gridSpan="2"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 PERIODICHE CHIUSE</a:t>
                      </a:r>
                    </a:p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it-IT" altLang="it-IT" sz="20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 2016 – Luglio 2017</a:t>
                      </a:r>
                      <a:endParaRPr lang="it-IT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Flair</a:t>
                      </a:r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2016)</a:t>
                      </a:r>
                    </a:p>
                    <a:p>
                      <a:r>
                        <a:rPr lang="it-IT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Sorrisi in Tavola (Mar. 2017)</a:t>
                      </a:r>
                      <a:endParaRPr lang="it-IT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Subito Pronto (</a:t>
                      </a:r>
                      <a:r>
                        <a:rPr lang="it-IT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Femminili</a:t>
                      </a:r>
                      <a:r>
                        <a:rPr lang="it-IT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Moda (D)</a:t>
                      </a:r>
                      <a:endParaRPr lang="it-IT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Cucina (E)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Cucina</a:t>
                      </a:r>
                      <a:r>
                        <a:rPr lang="it-IT" sz="1600" b="0" kern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it-IT" sz="1600" b="0" kern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78075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941058"/>
              </p:ext>
            </p:extLst>
          </p:nvPr>
        </p:nvGraphicFramePr>
        <p:xfrm>
          <a:off x="449544" y="1135253"/>
          <a:ext cx="8244912" cy="4336424"/>
        </p:xfrm>
        <a:graphic>
          <a:graphicData uri="http://schemas.openxmlformats.org/drawingml/2006/table">
            <a:tbl>
              <a:tblPr/>
              <a:tblGrid>
                <a:gridCol w="1919642"/>
                <a:gridCol w="903610"/>
                <a:gridCol w="903610"/>
                <a:gridCol w="903610"/>
                <a:gridCol w="903610"/>
                <a:gridCol w="903610"/>
                <a:gridCol w="903610"/>
                <a:gridCol w="903610"/>
              </a:tblGrid>
              <a:tr h="731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45716" marR="45716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r>
                        <a:rPr lang="it-IT" sz="1400" b="1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400" b="1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1433" marR="91433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40.253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33.232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17.389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191.056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46">
                <a:tc>
                  <a:txBody>
                    <a:bodyPr/>
                    <a:lstStyle/>
                    <a:p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it-IT" sz="13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09E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Settimanali</a:t>
                      </a:r>
                    </a:p>
                  </a:txBody>
                  <a:tcPr marL="91433" marR="91433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22.665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18.708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18.601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14.376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8.989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102.081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it-IT" sz="1300" dirty="0" smtClean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33" marR="91433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9.573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16.419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19.316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10.530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82.401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it-IT" sz="1300" dirty="0" smtClean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33" marR="91433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1.169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770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6.574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it-IT" sz="1300" dirty="0" smtClean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" panose="020B06040202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it-IT" altLang="it-IT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65" name="Text Box 87"/>
          <p:cNvSpPr txBox="1">
            <a:spLocks noChangeArrowheads="1"/>
          </p:cNvSpPr>
          <p:nvPr/>
        </p:nvSpPr>
        <p:spPr bwMode="auto">
          <a:xfrm>
            <a:off x="1676400" y="3124200"/>
            <a:ext cx="8382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 b="0">
              <a:latin typeface="Arial" charset="0"/>
            </a:endParaRPr>
          </a:p>
        </p:txBody>
      </p:sp>
      <p:sp>
        <p:nvSpPr>
          <p:cNvPr id="11367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-27384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" panose="020B0604020202020204" pitchFamily="34" charset="0"/>
                <a:cs typeface="Arial" panose="020B0604020202020204" pitchFamily="34" charset="0"/>
              </a:rPr>
              <a:t>Fatturato (per 1.000) </a:t>
            </a:r>
            <a:r>
              <a:rPr lang="it-IT" altLang="it-IT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 Spazio Tabellare 2017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17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9318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9319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2" name="Rettangolo 1"/>
          <p:cNvSpPr/>
          <p:nvPr/>
        </p:nvSpPr>
        <p:spPr bwMode="auto">
          <a:xfrm>
            <a:off x="7740352" y="5733256"/>
            <a:ext cx="1403648" cy="938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dirty="0">
              <a:solidFill>
                <a:schemeClr val="accent3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dirty="0">
              <a:solidFill>
                <a:schemeClr val="accent3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charset="0"/>
            </a:endParaRPr>
          </a:p>
        </p:txBody>
      </p:sp>
      <p:graphicFrame>
        <p:nvGraphicFramePr>
          <p:cNvPr id="8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084574"/>
              </p:ext>
            </p:extLst>
          </p:nvPr>
        </p:nvGraphicFramePr>
        <p:xfrm>
          <a:off x="179447" y="520699"/>
          <a:ext cx="8785106" cy="6230834"/>
        </p:xfrm>
        <a:graphic>
          <a:graphicData uri="http://schemas.openxmlformats.org/drawingml/2006/table">
            <a:tbl>
              <a:tblPr/>
              <a:tblGrid>
                <a:gridCol w="2225560"/>
                <a:gridCol w="937078"/>
                <a:gridCol w="937078"/>
                <a:gridCol w="937078"/>
                <a:gridCol w="937078"/>
                <a:gridCol w="937078"/>
                <a:gridCol w="937078"/>
                <a:gridCol w="937078"/>
              </a:tblGrid>
              <a:tr h="6712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45708" marR="45708"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lang="it-IT" sz="13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 </a:t>
                      </a:r>
                      <a:r>
                        <a:rPr lang="it-IT" sz="1300" b="1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35.148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29.230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15.310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171.073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234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 dirty="0"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Spazi Tabellare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6.184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53.116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09E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Fatt. Tabellare Settimanali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12.557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20.991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17.544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16.555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8.213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93.886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09E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Tabellare Settimanali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3.709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31.277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Fatt. Tabellare Mensili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8.128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15.053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12.016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6.098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71.180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Tabellare Mensili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19.197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Fatt. Tabellare Altre Periodicità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6.007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60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5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Tabellare Altre Periodicità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lang="it-IT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lang="it-IT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91415" marR="91415" marT="45704" marB="457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 dirty="0"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125092"/>
              </p:ext>
            </p:extLst>
          </p:nvPr>
        </p:nvGraphicFramePr>
        <p:xfrm>
          <a:off x="179450" y="949852"/>
          <a:ext cx="8785100" cy="4532513"/>
        </p:xfrm>
        <a:graphic>
          <a:graphicData uri="http://schemas.openxmlformats.org/drawingml/2006/table">
            <a:tbl>
              <a:tblPr/>
              <a:tblGrid>
                <a:gridCol w="2232372"/>
                <a:gridCol w="936104"/>
                <a:gridCol w="976919"/>
                <a:gridCol w="927941"/>
                <a:gridCol w="927941"/>
                <a:gridCol w="927941"/>
                <a:gridCol w="927941"/>
                <a:gridCol w="927941"/>
              </a:tblGrid>
              <a:tr h="7884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45708" marR="45708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b="1" i="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 </a:t>
                      </a:r>
                      <a:r>
                        <a:rPr lang="it-IT" sz="1500" b="1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500" b="1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09E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Settimanali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1.333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8.195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1.677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11.221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CC0099"/>
                          </a:solidFill>
                          <a:effectLst/>
                          <a:latin typeface="Arial" panose="020B0604020202020204" pitchFamily="34" charset="0"/>
                        </a:rPr>
                        <a:t>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anno </a:t>
                      </a:r>
                      <a:r>
                        <a:rPr kumimoji="0" 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r>
                        <a:rPr kumimoji="0" 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15" marR="91415"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925,4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-53,1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sng" strike="noStrike" dirty="0"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191824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" panose="020B06040202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it-IT" altLang="it-IT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41" name="Text Box 87"/>
          <p:cNvSpPr txBox="1">
            <a:spLocks noChangeArrowheads="1"/>
          </p:cNvSpPr>
          <p:nvPr/>
        </p:nvSpPr>
        <p:spPr bwMode="auto">
          <a:xfrm>
            <a:off x="1676400" y="3124200"/>
            <a:ext cx="8382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 b="0">
              <a:latin typeface="Arial" charset="0"/>
            </a:endParaRPr>
          </a:p>
        </p:txBody>
      </p:sp>
      <p:sp>
        <p:nvSpPr>
          <p:cNvPr id="10342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10343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0344" name="Rectangle 90"/>
          <p:cNvSpPr>
            <a:spLocks noChangeArrowheads="1"/>
          </p:cNvSpPr>
          <p:nvPr/>
        </p:nvSpPr>
        <p:spPr bwMode="auto">
          <a:xfrm>
            <a:off x="385127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33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9388" y="17807"/>
            <a:ext cx="8785225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Testate divise per Gruppi</a:t>
            </a:r>
            <a:br>
              <a:rPr lang="it-IT" altLang="it-IT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Gennaio 2016 – Luglio 2017 </a:t>
            </a:r>
            <a:r>
              <a:rPr lang="it-IT" altLang="it-IT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alt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 smtClean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 smtClean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 smtClean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430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072003"/>
              </p:ext>
            </p:extLst>
          </p:nvPr>
        </p:nvGraphicFramePr>
        <p:xfrm>
          <a:off x="179512" y="1052736"/>
          <a:ext cx="8784976" cy="4936021"/>
        </p:xfrm>
        <a:graphic>
          <a:graphicData uri="http://schemas.openxmlformats.org/drawingml/2006/table">
            <a:tbl>
              <a:tblPr/>
              <a:tblGrid>
                <a:gridCol w="2846742"/>
                <a:gridCol w="995101"/>
                <a:gridCol w="995101"/>
                <a:gridCol w="995101"/>
                <a:gridCol w="995101"/>
                <a:gridCol w="1021726"/>
                <a:gridCol w="93610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A - Femminili attualità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69.052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-7,2%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15.499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-4,3%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4,36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4,17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D - Femminili moda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31.354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-16,5%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4.737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-14,9%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6,01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5,80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M - Maschili stili di vita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12.219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-8,1%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2.758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-3,0%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4,23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4,03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H – Familiari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11.328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-7,1%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8.099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-9,2%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1,29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1,33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P – Automotive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10.172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2.114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1,8%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4,07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3,40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L - Maschili attualità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9.729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-0,6%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2.005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4,5%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3,81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3,62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  U - Arredamento professionale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6.101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-4,7%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1.803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2,9%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smtClean="0">
                          <a:effectLst/>
                          <a:latin typeface="Arial" panose="020B0604020202020204" pitchFamily="34" charset="0"/>
                        </a:rPr>
                        <a:t>3,18</a:t>
                      </a:r>
                      <a:endParaRPr lang="it-IT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3,04</a:t>
                      </a:r>
                      <a:endParaRPr lang="it-IT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68935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5288" y="188913"/>
            <a:ext cx="8229600" cy="52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it-IT" smtClean="0">
                <a:solidFill>
                  <a:srgbClr val="A19DFB"/>
                </a:solidFill>
              </a:rPr>
              <a:t/>
            </a:r>
            <a:br>
              <a:rPr lang="it-IT" altLang="it-IT" smtClean="0">
                <a:solidFill>
                  <a:srgbClr val="A19DFB"/>
                </a:solidFill>
              </a:rPr>
            </a:br>
            <a:endParaRPr lang="it-IT" altLang="it-IT" smtClean="0">
              <a:solidFill>
                <a:srgbClr val="A19DFB"/>
              </a:solidFill>
            </a:endParaRPr>
          </a:p>
        </p:txBody>
      </p:sp>
      <p:sp>
        <p:nvSpPr>
          <p:cNvPr id="15363" name="Rectangle 68"/>
          <p:cNvSpPr>
            <a:spLocks noChangeArrowheads="1"/>
          </p:cNvSpPr>
          <p:nvPr/>
        </p:nvSpPr>
        <p:spPr bwMode="auto">
          <a:xfrm>
            <a:off x="250825" y="188913"/>
            <a:ext cx="856932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Gennaio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2016 – Luglio 2017 </a:t>
            </a:r>
            <a:r>
              <a:rPr lang="it-IT" sz="1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sz="1800" i="1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1800" i="1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800" i="1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468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46958"/>
              </p:ext>
            </p:extLst>
          </p:nvPr>
        </p:nvGraphicFramePr>
        <p:xfrm>
          <a:off x="251569" y="976982"/>
          <a:ext cx="8640862" cy="4936025"/>
        </p:xfrm>
        <a:graphic>
          <a:graphicData uri="http://schemas.openxmlformats.org/drawingml/2006/table">
            <a:tbl>
              <a:tblPr/>
              <a:tblGrid>
                <a:gridCol w="2732135"/>
                <a:gridCol w="1009480"/>
                <a:gridCol w="1009480"/>
                <a:gridCol w="1009480"/>
                <a:gridCol w="1009480"/>
                <a:gridCol w="1006711"/>
                <a:gridCol w="864096"/>
              </a:tblGrid>
              <a:tr h="81626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Spazi Tabellare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Tab.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446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4.143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3.810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2.670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3.529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1.600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2.666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2.587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1.131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1.771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963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Y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Varie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1.671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1.263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20337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altLang="it-IT" smtClean="0">
                <a:solidFill>
                  <a:srgbClr val="A19DFB"/>
                </a:solidFill>
              </a:rPr>
              <a:t/>
            </a:r>
            <a:br>
              <a:rPr lang="it-IT" altLang="it-IT" smtClean="0">
                <a:solidFill>
                  <a:srgbClr val="A19DFB"/>
                </a:solidFill>
              </a:rPr>
            </a:br>
            <a:endParaRPr lang="it-IT" altLang="it-IT" smtClean="0">
              <a:solidFill>
                <a:srgbClr val="A19DFB"/>
              </a:solidFill>
            </a:endParaRPr>
          </a:p>
        </p:txBody>
      </p:sp>
      <p:sp>
        <p:nvSpPr>
          <p:cNvPr id="6" name="Rectangle 68"/>
          <p:cNvSpPr>
            <a:spLocks noChangeArrowheads="1"/>
          </p:cNvSpPr>
          <p:nvPr/>
        </p:nvSpPr>
        <p:spPr bwMode="auto">
          <a:xfrm>
            <a:off x="250825" y="188913"/>
            <a:ext cx="856932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Gennaio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Luglio 2017 </a:t>
            </a:r>
            <a:r>
              <a:rPr lang="it-IT" sz="18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sz="1800" i="1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1800" i="1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800" i="1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839943"/>
              </p:ext>
            </p:extLst>
          </p:nvPr>
        </p:nvGraphicFramePr>
        <p:xfrm>
          <a:off x="251966" y="976982"/>
          <a:ext cx="8640069" cy="3915701"/>
        </p:xfrm>
        <a:graphic>
          <a:graphicData uri="http://schemas.openxmlformats.org/drawingml/2006/table">
            <a:tbl>
              <a:tblPr/>
              <a:tblGrid>
                <a:gridCol w="2731440"/>
                <a:gridCol w="1009480"/>
                <a:gridCol w="1009480"/>
                <a:gridCol w="1009480"/>
                <a:gridCol w="1009480"/>
                <a:gridCol w="910119"/>
                <a:gridCol w="960590"/>
              </a:tblGrid>
              <a:tr h="81626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Spazi Tabellare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Tab.</a:t>
                      </a:r>
                    </a:p>
                  </a:txBody>
                  <a:tcPr marL="91448" marR="91448"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446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sul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X - Natura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932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2,71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696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1.797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-12,6%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450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751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0,54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-26,8%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5101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O </a:t>
                      </a:r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e T1*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18.537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3.316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5,11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5,09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273148" y="5611887"/>
            <a:ext cx="8763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Il gruppo </a:t>
            </a:r>
            <a:r>
              <a:rPr lang="it-IT" dirty="0" smtClean="0"/>
              <a:t>Economia (O) e Arredamento Design (T 1) presentano </a:t>
            </a:r>
            <a:r>
              <a:rPr lang="it-IT" dirty="0"/>
              <a:t>nel mese di </a:t>
            </a:r>
            <a:r>
              <a:rPr lang="it-IT" dirty="0" smtClean="0"/>
              <a:t>Luglio 2017 </a:t>
            </a:r>
            <a:r>
              <a:rPr lang="it-IT" dirty="0"/>
              <a:t>un problema di riservatezza </a:t>
            </a:r>
            <a:r>
              <a:rPr lang="it-IT" dirty="0" smtClean="0"/>
              <a:t>dovuto </a:t>
            </a:r>
            <a:r>
              <a:rPr lang="it-IT" dirty="0"/>
              <a:t>al numero di testate </a:t>
            </a:r>
            <a:r>
              <a:rPr lang="it-IT" dirty="0" smtClean="0"/>
              <a:t>pubblicate; </a:t>
            </a:r>
            <a:r>
              <a:rPr lang="it-IT" dirty="0" smtClean="0"/>
              <a:t>per </a:t>
            </a:r>
            <a:r>
              <a:rPr lang="it-IT" dirty="0"/>
              <a:t>questa ragione </a:t>
            </a:r>
            <a:r>
              <a:rPr lang="it-IT" dirty="0" smtClean="0"/>
              <a:t>sono stati temporaneamente raggruppati tra loro. </a:t>
            </a:r>
            <a:endParaRPr lang="it-IT" dirty="0"/>
          </a:p>
          <a:p>
            <a:r>
              <a:rPr lang="it-IT" dirty="0"/>
              <a:t>Dal mese di </a:t>
            </a:r>
            <a:r>
              <a:rPr lang="it-IT" dirty="0" smtClean="0"/>
              <a:t>Settembre la </a:t>
            </a:r>
            <a:r>
              <a:rPr lang="it-IT" dirty="0"/>
              <a:t>situazione tornerà alla normalità.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8738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t-IT" altLang="it-IT" sz="28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</a:t>
            </a:r>
          </a:p>
          <a:p>
            <a:pPr algn="ctr" eaLnBrk="1" hangingPunct="1">
              <a:buFontTx/>
              <a:buNone/>
            </a:pPr>
            <a:r>
              <a:rPr lang="it-IT" altLang="it-IT" sz="28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PRESENTAZIONE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6443663" y="657225"/>
            <a:ext cx="1668462" cy="1250950"/>
          </a:xfrm>
          <a:noFill/>
          <a:ln w="127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17708</TotalTime>
  <Words>1590</Words>
  <Application>Microsoft Office PowerPoint</Application>
  <PresentationFormat>Presentazione su schermo (4:3)</PresentationFormat>
  <Paragraphs>761</Paragraphs>
  <Slides>14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Verdana</vt:lpstr>
      <vt:lpstr>1_Default Design</vt:lpstr>
      <vt:lpstr> PRESENTAZIONE  DATI LUGLIO 2017  OSSERVATORIO STAMPA - FCP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2016 – Luglio 2017 - FATTURATI (per 1.000) E SPAZI </vt:lpstr>
      <vt:lpstr> </vt:lpstr>
      <vt:lpstr> </vt:lpstr>
      <vt:lpstr>Presentazione standard di PowerPoint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1687</cp:revision>
  <cp:lastPrinted>2017-06-26T15:55:21Z</cp:lastPrinted>
  <dcterms:created xsi:type="dcterms:W3CDTF">2006-03-29T09:09:15Z</dcterms:created>
  <dcterms:modified xsi:type="dcterms:W3CDTF">2017-09-12T09:50:17Z</dcterms:modified>
</cp:coreProperties>
</file>